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60" r:id="rId4"/>
    <p:sldId id="289" r:id="rId5"/>
    <p:sldId id="263" r:id="rId6"/>
    <p:sldId id="297" r:id="rId7"/>
    <p:sldId id="264" r:id="rId8"/>
    <p:sldId id="265" r:id="rId9"/>
    <p:sldId id="266" r:id="rId10"/>
    <p:sldId id="267" r:id="rId11"/>
    <p:sldId id="268" r:id="rId12"/>
    <p:sldId id="290" r:id="rId13"/>
    <p:sldId id="291" r:id="rId14"/>
    <p:sldId id="292" r:id="rId15"/>
    <p:sldId id="299" r:id="rId16"/>
    <p:sldId id="293" r:id="rId17"/>
    <p:sldId id="294" r:id="rId18"/>
    <p:sldId id="305" r:id="rId19"/>
    <p:sldId id="304" r:id="rId20"/>
    <p:sldId id="306" r:id="rId21"/>
    <p:sldId id="272" r:id="rId22"/>
    <p:sldId id="273"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0E"/>
    <a:srgbClr val="99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63" d="100"/>
          <a:sy n="63" d="100"/>
        </p:scale>
        <p:origin x="-120"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5D78-48B5-4AC4-B0F3-22F85BA4181B}" type="datetimeFigureOut">
              <a:rPr lang="ru-RU" smtClean="0"/>
              <a:pPr/>
              <a:t>26.06.2017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A0F4F-B905-4FDD-8008-A50BF74E257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908721"/>
            <a:ext cx="6694512" cy="2691730"/>
          </a:xfrm>
        </p:spPr>
        <p:txBody>
          <a:bodyPr>
            <a:normAutofit fontScale="90000"/>
          </a:bodyPr>
          <a:lstStyle/>
          <a:p>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b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Артикуляционная</a:t>
            </a:r>
            <a: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r>
            <a:b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r>
              <a:rPr lang="ru-RU" sz="3900" b="1"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гимнастика</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r>
              <a:rPr lang="ru-RU" sz="3900" b="1"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«Сказка </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про то,</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как язычок в </a:t>
            </a:r>
            <a:r>
              <a:rPr lang="ru-RU" sz="3900" b="1"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зоопарк        </a:t>
            </a:r>
            <a:r>
              <a:rPr lang="ru-RU" sz="3900" b="1"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ходил»</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solidFill>
                  <a:srgbClr val="002060"/>
                </a:solidFill>
              </a:rPr>
              <a:t/>
            </a:r>
            <a:br>
              <a:rPr lang="ru-RU" sz="3900" b="1" dirty="0" smtClean="0">
                <a:solidFill>
                  <a:srgbClr val="002060"/>
                </a:solidFill>
              </a:rPr>
            </a:br>
            <a:endParaRPr lang="ru-RU" sz="3900" b="1" dirty="0">
              <a:solidFill>
                <a:srgbClr val="002060"/>
              </a:solidFill>
            </a:endParaRPr>
          </a:p>
        </p:txBody>
      </p:sp>
      <p:sp>
        <p:nvSpPr>
          <p:cNvPr id="23555" name="Rectangle 3"/>
          <p:cNvSpPr>
            <a:spLocks noGrp="1" noChangeArrowheads="1"/>
          </p:cNvSpPr>
          <p:nvPr>
            <p:ph type="subTitle" idx="1"/>
          </p:nvPr>
        </p:nvSpPr>
        <p:spPr bwMode="auto">
          <a:xfrm>
            <a:off x="2771800" y="3641779"/>
            <a:ext cx="561662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23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2300" b="1" i="0" u="none" strike="noStrike" cap="none" normalizeH="0" baseline="0" dirty="0" smtClean="0">
                <a:ln>
                  <a:noFill/>
                </a:ln>
                <a:solidFill>
                  <a:srgbClr val="002060"/>
                </a:solidFill>
                <a:effectLst/>
                <a:latin typeface="Times New Roman" pitchFamily="18" charset="0"/>
                <a:cs typeface="Times New Roman" pitchFamily="18" charset="0"/>
              </a:rPr>
              <a:t>Учитель-логопед</a:t>
            </a:r>
            <a:r>
              <a:rPr kumimoji="0" lang="ru-RU" sz="2300" b="1" i="0" u="none" strike="noStrike" cap="none" normalizeH="0" dirty="0" smtClean="0">
                <a:ln>
                  <a:noFill/>
                </a:ln>
                <a:solidFill>
                  <a:srgbClr val="002060"/>
                </a:solidFill>
                <a:effectLst/>
                <a:latin typeface="Times New Roman" pitchFamily="18" charset="0"/>
                <a:cs typeface="Times New Roman" pitchFamily="18" charset="0"/>
              </a:rPr>
              <a:t> </a:t>
            </a:r>
            <a:r>
              <a:rPr kumimoji="0" lang="ru-RU" sz="2300" b="1" i="0" u="none" strike="noStrike" cap="none" normalizeH="0" dirty="0" err="1" smtClean="0">
                <a:ln>
                  <a:noFill/>
                </a:ln>
                <a:solidFill>
                  <a:srgbClr val="002060"/>
                </a:solidFill>
                <a:effectLst/>
                <a:latin typeface="Times New Roman" pitchFamily="18" charset="0"/>
                <a:cs typeface="Times New Roman" pitchFamily="18" charset="0"/>
              </a:rPr>
              <a:t>Ивасюк</a:t>
            </a:r>
            <a:r>
              <a:rPr kumimoji="0" lang="ru-RU" sz="2300" b="1" i="0" u="none" strike="noStrike" cap="none" normalizeH="0" dirty="0" smtClean="0">
                <a:ln>
                  <a:noFill/>
                </a:ln>
                <a:solidFill>
                  <a:srgbClr val="002060"/>
                </a:solidFill>
                <a:effectLst/>
                <a:latin typeface="Times New Roman" pitchFamily="18" charset="0"/>
                <a:cs typeface="Times New Roman" pitchFamily="18" charset="0"/>
              </a:rPr>
              <a:t> Л.Н.</a:t>
            </a:r>
            <a:endParaRPr kumimoji="0" lang="ru-RU" sz="23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0"/>
            <a:ext cx="5905500" cy="3141663"/>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5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«Превращение»</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000" b="1" dirty="0" smtClean="0">
                <a:ln>
                  <a:prstDash val="solid"/>
                </a:ln>
                <a:solidFill>
                  <a:srgbClr val="002060"/>
                </a:solidFill>
                <a:effectLst>
                  <a:outerShdw blurRad="88000" dist="50800" dir="5040000" algn="tl">
                    <a:schemeClr val="accent4">
                      <a:tint val="80000"/>
                      <a:satMod val="250000"/>
                      <a:alpha val="45000"/>
                    </a:schemeClr>
                  </a:outerShdw>
                </a:effectLst>
              </a:rPr>
              <a:t>Цель: вырабатывать подвижность губ.</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3100"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rPr>
              <a:t>Язычку очень понравились и слоник и лягушка. И он стал играть в превращения – то в лягушку,</a:t>
            </a:r>
            <a:br>
              <a:rPr lang="ru-RU" sz="3100"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rPr>
            </a:br>
            <a:r>
              <a:rPr lang="ru-RU" sz="3100"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rPr>
              <a:t> то в слоника.</a:t>
            </a:r>
            <a:endParaRPr lang="ru-RU" sz="3100" b="1" dirty="0">
              <a:ln>
                <a:prstDash val="solid"/>
              </a:ln>
              <a:solidFill>
                <a:schemeClr val="accent2">
                  <a:lumMod val="75000"/>
                </a:schemeClr>
              </a:solidFill>
              <a:effectLst>
                <a:outerShdw blurRad="88000" dist="50800" dir="5040000" algn="tl">
                  <a:schemeClr val="accent4">
                    <a:tint val="80000"/>
                    <a:satMod val="250000"/>
                    <a:alpha val="45000"/>
                  </a:schemeClr>
                </a:outerShdw>
              </a:effectLst>
            </a:endParaRPr>
          </a:p>
        </p:txBody>
      </p:sp>
      <p:pic>
        <p:nvPicPr>
          <p:cNvPr id="6" name="Picture 3" descr="C:\Documents and Settings\Admin\Рабочий стол\Новая папка\DSCF2257.jpg"/>
          <p:cNvPicPr>
            <a:picLocks noChangeAspect="1" noChangeArrowheads="1"/>
          </p:cNvPicPr>
          <p:nvPr/>
        </p:nvPicPr>
        <p:blipFill>
          <a:blip r:embed="rId3" cstate="print">
            <a:lum bright="-30000" contrast="30000"/>
          </a:blip>
          <a:srcRect l="17904" r="7744" b="2979"/>
          <a:stretch>
            <a:fillRect/>
          </a:stretch>
        </p:blipFill>
        <p:spPr bwMode="auto">
          <a:xfrm rot="5400000">
            <a:off x="6228184" y="188640"/>
            <a:ext cx="2714644" cy="2714644"/>
          </a:xfrm>
          <a:prstGeom prst="ellipse">
            <a:avLst/>
          </a:prstGeom>
          <a:noFill/>
          <a:ln w="28575">
            <a:solidFill>
              <a:srgbClr val="FFFF00"/>
            </a:solidFill>
          </a:ln>
        </p:spPr>
      </p:pic>
      <p:pic>
        <p:nvPicPr>
          <p:cNvPr id="9" name="Picture 2" descr="C:\Documents and Settings\Admin\Рабочий стол\Новая папка\DSCF2260.jpg"/>
          <p:cNvPicPr>
            <a:picLocks noChangeAspect="1" noChangeArrowheads="1"/>
          </p:cNvPicPr>
          <p:nvPr/>
        </p:nvPicPr>
        <p:blipFill>
          <a:blip r:embed="rId4" cstate="print">
            <a:lum bright="-20000" contrast="10000"/>
          </a:blip>
          <a:srcRect l="27137" t="10777" r="34201" b="40100"/>
          <a:stretch>
            <a:fillRect/>
          </a:stretch>
        </p:blipFill>
        <p:spPr bwMode="auto">
          <a:xfrm>
            <a:off x="395536" y="2996952"/>
            <a:ext cx="2857520" cy="2643182"/>
          </a:xfrm>
          <a:prstGeom prst="ellipse">
            <a:avLst/>
          </a:prstGeom>
          <a:noFill/>
          <a:ln w="28575">
            <a:solidFill>
              <a:srgbClr val="FFFF00"/>
            </a:solidFill>
          </a:ln>
        </p:spPr>
      </p:pic>
      <p:sp>
        <p:nvSpPr>
          <p:cNvPr id="25602" name="Rectangle 2"/>
          <p:cNvSpPr>
            <a:spLocks noChangeArrowheads="1"/>
          </p:cNvSpPr>
          <p:nvPr/>
        </p:nvSpPr>
        <p:spPr bwMode="auto">
          <a:xfrm>
            <a:off x="3707904" y="3132123"/>
            <a:ext cx="51125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Раз – лягушка с толстым брюшком,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Два – большой и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Ежедневно на опушке,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Посадив ее в кадушку,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под душем ту лягушку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Поливал из шланга он.</a:t>
            </a:r>
          </a:p>
        </p:txBody>
      </p:sp>
      <p:sp>
        <p:nvSpPr>
          <p:cNvPr id="25603" name="Rectangle 3"/>
          <p:cNvSpPr>
            <a:spLocks noChangeArrowheads="1"/>
          </p:cNvSpPr>
          <p:nvPr/>
        </p:nvSpPr>
        <p:spPr bwMode="auto">
          <a:xfrm>
            <a:off x="683568" y="5823898"/>
            <a:ext cx="84604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 На «раз»-губы растянуты в улыбке, зубы заборчиком.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На счет «два» -губы складываются трубочкой, зубы в прежнем положении.</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Выполнять 5-7 раз.</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idx="4294967295"/>
          </p:nvPr>
        </p:nvSpPr>
        <p:spPr>
          <a:xfrm>
            <a:off x="0" y="0"/>
            <a:ext cx="8229600" cy="2133600"/>
          </a:xfrm>
        </p:spPr>
        <p:txBody>
          <a:bodyPr>
            <a:normAutofit fontScale="90000"/>
          </a:bodyPr>
          <a:lstStyle/>
          <a:p>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Бегемотик</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b="1" dirty="0" smtClean="0">
                <a:solidFill>
                  <a:srgbClr val="002060"/>
                </a:solidFill>
              </a:rPr>
              <a:t/>
            </a:r>
            <a:br>
              <a:rPr lang="ru-RU" b="1" dirty="0" smtClean="0">
                <a:solidFill>
                  <a:srgbClr val="002060"/>
                </a:solidFill>
              </a:rPr>
            </a:br>
            <a: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Цель: развивает подвижность нижней челюсти.</a:t>
            </a:r>
            <a:b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br>
            <a:r>
              <a:rPr lang="ru-RU" sz="2800" b="1" i="1" dirty="0" smtClean="0">
                <a:solidFill>
                  <a:srgbClr val="FFFF00"/>
                </a:solidFill>
              </a:rPr>
              <a:t>Вдруг из пруда показался кто-то огромный, как гора, и рот широко открывает. Это был…..бегемот.</a:t>
            </a:r>
            <a:endParaRPr lang="ru-RU" sz="2800" b="1" i="1" dirty="0">
              <a:solidFill>
                <a:srgbClr val="FFFF00"/>
              </a:solidFill>
            </a:endParaRPr>
          </a:p>
        </p:txBody>
      </p:sp>
      <p:pic>
        <p:nvPicPr>
          <p:cNvPr id="6" name="Рисунок 5" descr="image012"/>
          <p:cNvPicPr/>
          <p:nvPr/>
        </p:nvPicPr>
        <p:blipFill>
          <a:blip r:embed="rId3" cstate="print"/>
          <a:srcRect l="4490" t="5480" r="53340" b="13242"/>
          <a:stretch>
            <a:fillRect/>
          </a:stretch>
        </p:blipFill>
        <p:spPr bwMode="auto">
          <a:xfrm>
            <a:off x="323528" y="2276872"/>
            <a:ext cx="3528392" cy="5040560"/>
          </a:xfrm>
          <a:prstGeom prst="rect">
            <a:avLst/>
          </a:prstGeom>
          <a:noFill/>
          <a:ln w="9525">
            <a:noFill/>
            <a:miter lim="800000"/>
            <a:headEnd/>
            <a:tailEnd/>
          </a:ln>
        </p:spPr>
      </p:pic>
      <p:sp>
        <p:nvSpPr>
          <p:cNvPr id="24577" name="Rectangle 1"/>
          <p:cNvSpPr>
            <a:spLocks noChangeArrowheads="1"/>
          </p:cNvSpPr>
          <p:nvPr/>
        </p:nvSpPr>
        <p:spPr bwMode="auto">
          <a:xfrm>
            <a:off x="3995936" y="2466764"/>
            <a:ext cx="514806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Широко разинув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Кушать просит бегемот.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Давай и мы превратимся в </a:t>
            </a:r>
            <a:r>
              <a:rPr kumimoji="0" lang="ru-RU" sz="24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бегемотиков</a:t>
            </a: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и будем широко открывать рот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открыть </a:t>
            </a:r>
            <a:r>
              <a:rPr kumimoji="0" lang="ru-RU" sz="2000" b="1" i="1" u="none" strike="noStrike" cap="none" normalizeH="0" baseline="0" dirty="0" err="1" smtClean="0">
                <a:ln>
                  <a:noFill/>
                </a:ln>
                <a:solidFill>
                  <a:srgbClr val="002060"/>
                </a:solidFill>
                <a:effectLst/>
                <a:latin typeface="Tahoma" pitchFamily="34" charset="0"/>
                <a:ea typeface="Tahoma" pitchFamily="34" charset="0"/>
                <a:cs typeface="Tahoma" pitchFamily="34" charset="0"/>
              </a:rPr>
              <a:t>рот,как</a:t>
            </a: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 можно </a:t>
            </a:r>
            <a:r>
              <a:rPr kumimoji="0" lang="ru-RU" sz="2000" b="1" i="1" u="none" strike="noStrike" cap="none" normalizeH="0" baseline="0" dirty="0" err="1" smtClean="0">
                <a:ln>
                  <a:noFill/>
                </a:ln>
                <a:solidFill>
                  <a:srgbClr val="002060"/>
                </a:solidFill>
                <a:effectLst/>
                <a:latin typeface="Tahoma" pitchFamily="34" charset="0"/>
                <a:ea typeface="Tahoma" pitchFamily="34" charset="0"/>
                <a:cs typeface="Tahoma" pitchFamily="34" charset="0"/>
              </a:rPr>
              <a:t>шире,удерживать</a:t>
            </a: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 его в таком положении до счета «пять»,потом закрыть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Выполнять упражнение 5-7 раз.</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692150"/>
            <a:ext cx="8229600" cy="2160588"/>
          </a:xfrm>
        </p:spPr>
        <p:txBody>
          <a:bodyPr>
            <a:normAutofit fontScale="90000"/>
          </a:bodyPr>
          <a:lstStyle/>
          <a:p>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«Язычок загорает»</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2400" b="1" i="1" dirty="0" smtClean="0">
                <a:solidFill>
                  <a:srgbClr val="002060"/>
                </a:solidFill>
              </a:rPr>
              <a:t>Цель: развивает умение расслаблять мышцы языка</a:t>
            </a:r>
            <a:br>
              <a:rPr lang="ru-RU" sz="2400" b="1" i="1" dirty="0" smtClean="0">
                <a:solidFill>
                  <a:srgbClr val="002060"/>
                </a:solidFill>
              </a:rPr>
            </a:br>
            <a:r>
              <a:rPr lang="ru-RU" sz="2400" b="1" i="1" dirty="0" smtClean="0">
                <a:solidFill>
                  <a:srgbClr val="002060"/>
                </a:solidFill>
              </a:rPr>
              <a:t>                 и удерживать его в таком положении</a:t>
            </a:r>
            <a:br>
              <a:rPr lang="ru-RU" sz="2400" b="1" i="1" dirty="0" smtClean="0">
                <a:solidFill>
                  <a:srgbClr val="002060"/>
                </a:solidFill>
              </a:rPr>
            </a:br>
            <a:r>
              <a:rPr lang="ru-RU" sz="2400" b="1" i="1" dirty="0" smtClean="0">
                <a:solidFill>
                  <a:srgbClr val="002060"/>
                </a:solidFill>
              </a:rPr>
              <a:t> длительное время.</a:t>
            </a:r>
            <a:br>
              <a:rPr lang="ru-RU" sz="2400" b="1" i="1" dirty="0" smtClean="0">
                <a:solidFill>
                  <a:srgbClr val="002060"/>
                </a:solidFill>
              </a:rPr>
            </a:br>
            <a:r>
              <a:rPr lang="ru-RU" sz="3100" b="1" i="1" dirty="0" smtClean="0">
                <a:solidFill>
                  <a:srgbClr val="FFFF00"/>
                </a:solidFill>
              </a:rPr>
              <a:t>Расстелил половичок</a:t>
            </a:r>
            <a:br>
              <a:rPr lang="ru-RU" sz="3100" b="1" i="1" dirty="0" smtClean="0">
                <a:solidFill>
                  <a:srgbClr val="FFFF00"/>
                </a:solidFill>
              </a:rPr>
            </a:br>
            <a:r>
              <a:rPr lang="ru-RU" sz="3100" b="1" i="1" dirty="0" smtClean="0">
                <a:solidFill>
                  <a:srgbClr val="FFFF00"/>
                </a:solidFill>
              </a:rPr>
              <a:t> У водички Язычок.</a:t>
            </a:r>
            <a:br>
              <a:rPr lang="ru-RU" sz="3100" b="1" i="1" dirty="0" smtClean="0">
                <a:solidFill>
                  <a:srgbClr val="FFFF00"/>
                </a:solidFill>
              </a:rPr>
            </a:br>
            <a:r>
              <a:rPr lang="ru-RU" sz="3100" b="1" i="1" dirty="0" smtClean="0">
                <a:solidFill>
                  <a:srgbClr val="FFFF00"/>
                </a:solidFill>
              </a:rPr>
              <a:t>На нем лежит и отдыхает</a:t>
            </a:r>
            <a:br>
              <a:rPr lang="ru-RU" sz="3100" b="1" i="1" dirty="0" smtClean="0">
                <a:solidFill>
                  <a:srgbClr val="FFFF00"/>
                </a:solidFill>
              </a:rPr>
            </a:br>
            <a:r>
              <a:rPr lang="ru-RU" sz="3100" b="1" i="1" dirty="0" smtClean="0">
                <a:solidFill>
                  <a:srgbClr val="FFFF00"/>
                </a:solidFill>
              </a:rPr>
              <a:t>И слегка позагорает.</a:t>
            </a:r>
            <a:r>
              <a:rPr lang="ru-RU" sz="2400" b="1" i="1" dirty="0" smtClean="0">
                <a:solidFill>
                  <a:srgbClr val="002060"/>
                </a:solidFill>
              </a:rPr>
              <a:t/>
            </a:r>
            <a:br>
              <a:rPr lang="ru-RU" sz="2400" b="1" i="1" dirty="0" smtClean="0">
                <a:solidFill>
                  <a:srgbClr val="002060"/>
                </a:solidFill>
              </a:rPr>
            </a:br>
            <a:r>
              <a:rPr lang="ru-RU" sz="3100" b="1" i="1" dirty="0" smtClean="0">
                <a:solidFill>
                  <a:srgbClr val="002060"/>
                </a:solidFill>
              </a:rPr>
              <a:t>Давай покажем, </a:t>
            </a:r>
            <a:br>
              <a:rPr lang="ru-RU" sz="3100" b="1" i="1" dirty="0" smtClean="0">
                <a:solidFill>
                  <a:srgbClr val="002060"/>
                </a:solidFill>
              </a:rPr>
            </a:br>
            <a:r>
              <a:rPr lang="ru-RU" sz="3100" b="1" i="1" dirty="0" smtClean="0">
                <a:solidFill>
                  <a:srgbClr val="002060"/>
                </a:solidFill>
              </a:rPr>
              <a:t>как Язычок загорал.</a:t>
            </a:r>
            <a:br>
              <a:rPr lang="ru-RU" sz="3100" b="1" i="1" dirty="0" smtClean="0">
                <a:solidFill>
                  <a:srgbClr val="002060"/>
                </a:solidFill>
              </a:rPr>
            </a:br>
            <a:endParaRPr lang="ru-RU" sz="3100" b="1" i="1" dirty="0">
              <a:solidFill>
                <a:srgbClr val="002060"/>
              </a:solidFill>
            </a:endParaRPr>
          </a:p>
        </p:txBody>
      </p:sp>
      <p:pic>
        <p:nvPicPr>
          <p:cNvPr id="6" name="Picture 2" descr="C:\Documents and Settings\Admin\Мои документы\для оформления тит. листов рамочки\картинки для оформления\картинки и рамочки 2\sun020.png"/>
          <p:cNvPicPr>
            <a:picLocks noChangeAspect="1" noChangeArrowheads="1"/>
          </p:cNvPicPr>
          <p:nvPr/>
        </p:nvPicPr>
        <p:blipFill>
          <a:blip r:embed="rId3" cstate="print"/>
          <a:srcRect/>
          <a:stretch>
            <a:fillRect/>
          </a:stretch>
        </p:blipFill>
        <p:spPr bwMode="auto">
          <a:xfrm rot="20515571">
            <a:off x="557363" y="1466959"/>
            <a:ext cx="2033090" cy="1830782"/>
          </a:xfrm>
          <a:prstGeom prst="rect">
            <a:avLst/>
          </a:prstGeom>
          <a:noFill/>
        </p:spPr>
      </p:pic>
      <p:pic>
        <p:nvPicPr>
          <p:cNvPr id="12" name="Picture 2" descr="C:\Documents and Settings\Admin\Рабочий стол\Новая папка\DSCF2274.jpg"/>
          <p:cNvPicPr>
            <a:picLocks noChangeAspect="1" noChangeArrowheads="1"/>
          </p:cNvPicPr>
          <p:nvPr/>
        </p:nvPicPr>
        <p:blipFill>
          <a:blip r:embed="rId4" cstate="print">
            <a:lum bright="-20000" contrast="20000"/>
          </a:blip>
          <a:srcRect l="28573" t="18000" r="21428" b="18000"/>
          <a:stretch>
            <a:fillRect/>
          </a:stretch>
        </p:blipFill>
        <p:spPr bwMode="auto">
          <a:xfrm>
            <a:off x="179512" y="3861048"/>
            <a:ext cx="2357454" cy="3429024"/>
          </a:xfrm>
          <a:prstGeom prst="roundRect">
            <a:avLst/>
          </a:prstGeom>
          <a:noFill/>
          <a:ln w="28575">
            <a:solidFill>
              <a:srgbClr val="FFFF00"/>
            </a:solidFill>
          </a:ln>
        </p:spPr>
      </p:pic>
      <p:sp>
        <p:nvSpPr>
          <p:cNvPr id="13" name="Прямоугольник 12"/>
          <p:cNvSpPr/>
          <p:nvPr/>
        </p:nvSpPr>
        <p:spPr>
          <a:xfrm>
            <a:off x="2699792" y="4869160"/>
            <a:ext cx="4158208" cy="2246769"/>
          </a:xfrm>
          <a:prstGeom prst="rect">
            <a:avLst/>
          </a:prstGeom>
        </p:spPr>
        <p:txBody>
          <a:bodyPr wrap="square">
            <a:spAutoFit/>
          </a:bodyPr>
          <a:lstStyle/>
          <a:p>
            <a:r>
              <a:rPr lang="ru-RU" sz="2000" b="1" i="1" dirty="0" smtClean="0">
                <a:solidFill>
                  <a:srgbClr val="7030A0"/>
                </a:solidFill>
                <a:latin typeface="Calibri" pitchFamily="34" charset="0"/>
              </a:rPr>
              <a:t>Описание: Улыбнуться, открыть рот, расслабленный широкий кончик языка положить на нижнюю губу и удерживать на счет от 1 до 5-10. Верхняя губа приподнята, не касается поверхности языка.</a:t>
            </a:r>
            <a:endParaRPr lang="ru-RU" sz="2000" b="1" i="1" dirty="0">
              <a:solidFill>
                <a:srgbClr val="7030A0"/>
              </a:solidFill>
              <a:latin typeface="Calibri" pitchFamily="34" charset="0"/>
            </a:endParaRPr>
          </a:p>
        </p:txBody>
      </p:sp>
      <p:pic>
        <p:nvPicPr>
          <p:cNvPr id="14" name="Рисунок 13" descr="http://rudocs.exdat.com/pars_docs/tw_refs/299/298486/298486_html_m777aeab9.jpg"/>
          <p:cNvPicPr/>
          <p:nvPr/>
        </p:nvPicPr>
        <p:blipFill>
          <a:blip r:embed="rId5" cstate="print"/>
          <a:srcRect/>
          <a:stretch>
            <a:fillRect/>
          </a:stretch>
        </p:blipFill>
        <p:spPr bwMode="auto">
          <a:xfrm>
            <a:off x="7020272" y="2132856"/>
            <a:ext cx="1904378" cy="352578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914400" y="0"/>
            <a:ext cx="8229600" cy="2492375"/>
          </a:xfrm>
        </p:spPr>
        <p:txBody>
          <a:bodyPr>
            <a:normAutofit fontScale="90000"/>
          </a:bodyPr>
          <a:lstStyle/>
          <a:p>
            <a:r>
              <a:rPr lang="ru-RU" sz="5400" b="1" dirty="0"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rPr>
              <a:t>«Шланг»</a:t>
            </a:r>
            <a:r>
              <a:rPr lang="ru-RU" b="1" dirty="0" smtClean="0">
                <a:solidFill>
                  <a:srgbClr val="002060"/>
                </a:solidFill>
              </a:rPr>
              <a:t/>
            </a:r>
            <a:br>
              <a:rPr lang="ru-RU" b="1" dirty="0" smtClean="0">
                <a:solidFill>
                  <a:srgbClr val="002060"/>
                </a:solidFill>
              </a:rPr>
            </a:br>
            <a:r>
              <a:rPr lang="ru-RU" sz="2000" b="1" i="1" dirty="0" smtClean="0">
                <a:solidFill>
                  <a:srgbClr val="002060"/>
                </a:solidFill>
                <a:latin typeface="+mn-lt"/>
              </a:rPr>
              <a:t>Цель: развивать умение напрягать боковые мышцы языка и длительное время удерживать в таком положении.</a:t>
            </a:r>
            <a:br>
              <a:rPr lang="ru-RU" sz="2000" b="1" i="1" dirty="0" smtClean="0">
                <a:solidFill>
                  <a:srgbClr val="002060"/>
                </a:solidFill>
                <a:latin typeface="+mn-lt"/>
              </a:rPr>
            </a:br>
            <a:r>
              <a:rPr lang="ru-RU" sz="2700" b="1" dirty="0" smtClean="0">
                <a:solidFill>
                  <a:schemeClr val="accent2"/>
                </a:solidFill>
                <a:latin typeface="Tahoma" pitchFamily="34" charset="0"/>
                <a:ea typeface="Tahoma" pitchFamily="34" charset="0"/>
                <a:cs typeface="Tahoma" pitchFamily="34" charset="0"/>
              </a:rPr>
              <a:t>Неподалеку лежал свернутый шланг. «И зачем он нужен?»-подумал Язычок.</a:t>
            </a:r>
            <a:br>
              <a:rPr lang="ru-RU" sz="2700" b="1" dirty="0" smtClean="0">
                <a:solidFill>
                  <a:schemeClr val="accent2"/>
                </a:solidFill>
                <a:latin typeface="Tahoma" pitchFamily="34" charset="0"/>
                <a:ea typeface="Tahoma" pitchFamily="34" charset="0"/>
                <a:cs typeface="Tahoma" pitchFamily="34" charset="0"/>
              </a:rPr>
            </a:br>
            <a:r>
              <a:rPr lang="ru-RU" sz="2700" b="1" dirty="0" smtClean="0">
                <a:solidFill>
                  <a:schemeClr val="accent2"/>
                </a:solidFill>
                <a:latin typeface="Tahoma" pitchFamily="34" charset="0"/>
                <a:ea typeface="Tahoma" pitchFamily="34" charset="0"/>
                <a:cs typeface="Tahoma" pitchFamily="34" charset="0"/>
              </a:rPr>
              <a:t>А потом понял</a:t>
            </a:r>
            <a:r>
              <a:rPr lang="ru-RU" sz="2700" b="1" dirty="0" smtClean="0">
                <a:solidFill>
                  <a:schemeClr val="accent2"/>
                </a:solidFill>
              </a:rPr>
              <a:t>:</a:t>
            </a:r>
            <a:endParaRPr lang="ru-RU" sz="2700" b="1" dirty="0">
              <a:solidFill>
                <a:schemeClr val="accent2"/>
              </a:solidFill>
            </a:endParaRPr>
          </a:p>
        </p:txBody>
      </p:sp>
      <p:pic>
        <p:nvPicPr>
          <p:cNvPr id="10" name="Рисунок 9" descr="image016"/>
          <p:cNvPicPr/>
          <p:nvPr/>
        </p:nvPicPr>
        <p:blipFill>
          <a:blip r:embed="rId3" cstate="print"/>
          <a:srcRect l="4810" t="12926" r="53982" b="17914"/>
          <a:stretch>
            <a:fillRect/>
          </a:stretch>
        </p:blipFill>
        <p:spPr bwMode="auto">
          <a:xfrm>
            <a:off x="395536" y="2636912"/>
            <a:ext cx="2447925" cy="4464496"/>
          </a:xfrm>
          <a:prstGeom prst="rect">
            <a:avLst/>
          </a:prstGeom>
          <a:noFill/>
          <a:ln w="9525">
            <a:noFill/>
            <a:miter lim="800000"/>
            <a:headEnd/>
            <a:tailEnd/>
          </a:ln>
        </p:spPr>
      </p:pic>
      <p:sp>
        <p:nvSpPr>
          <p:cNvPr id="45057" name="Rectangle 1"/>
          <p:cNvSpPr>
            <a:spLocks noChangeArrowheads="1"/>
          </p:cNvSpPr>
          <p:nvPr/>
        </p:nvSpPr>
        <p:spPr bwMode="auto">
          <a:xfrm>
            <a:off x="3203848" y="2428868"/>
            <a:ext cx="594015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Жарко станет – шланг возьмем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И водой себя польем.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Покажи,какой</a:t>
            </a:r>
            <a:r>
              <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бывает шланг – тонкий и прочный.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узкий кончик языка высунут </a:t>
            </a:r>
            <a:r>
              <a:rPr kumimoji="0" lang="ru-RU" sz="2400" b="1" i="1"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изи</a:t>
            </a: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рта, не касаясь им губ. Удерживать его в таком положении на счет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от 1 до 10.</a:t>
            </a:r>
            <a:endParaRPr kumimoji="0" lang="ru-RU" sz="24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274638"/>
            <a:ext cx="8186766" cy="2511420"/>
          </a:xfrm>
        </p:spPr>
        <p:txBody>
          <a:bodyPr>
            <a:normAutofit fontScale="90000"/>
          </a:bodyPr>
          <a:lstStyle/>
          <a:p>
            <a:r>
              <a:rPr lang="ru-RU" sz="67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«Змейка»</a:t>
            </a:r>
            <a:r>
              <a:rPr lang="ru-RU" b="1" dirty="0" smtClean="0">
                <a:solidFill>
                  <a:srgbClr val="002060"/>
                </a:solidFill>
              </a:rPr>
              <a:t/>
            </a:r>
            <a:br>
              <a:rPr lang="ru-RU" b="1" dirty="0" smtClean="0">
                <a:solidFill>
                  <a:srgbClr val="002060"/>
                </a:solidFill>
              </a:rPr>
            </a:br>
            <a:r>
              <a:rPr lang="ru-RU" sz="2200" b="1" i="1" dirty="0" smtClean="0">
                <a:solidFill>
                  <a:srgbClr val="002060"/>
                </a:solidFill>
              </a:rPr>
              <a:t>Цель: развивать боковые мышцы языка</a:t>
            </a:r>
            <a:br>
              <a:rPr lang="ru-RU" sz="2200" b="1" i="1" dirty="0" smtClean="0">
                <a:solidFill>
                  <a:srgbClr val="002060"/>
                </a:solidFill>
              </a:rPr>
            </a:br>
            <a:r>
              <a:rPr lang="ru-RU" sz="2700" b="1" dirty="0" smtClean="0">
                <a:solidFill>
                  <a:srgbClr val="002060"/>
                </a:solidFill>
              </a:rPr>
              <a:t/>
            </a:r>
            <a:br>
              <a:rPr lang="ru-RU" sz="2700" b="1" dirty="0" smtClean="0">
                <a:solidFill>
                  <a:srgbClr val="002060"/>
                </a:solidFill>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Вдруг шланг, который лежал рядом с язычком, зашевелился.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 Тут язычок увидел, что это была….змея!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Давай изобразим змею.</a:t>
            </a:r>
            <a:endParaRPr lang="ru-RU" sz="2700" b="1" dirty="0">
              <a:solidFill>
                <a:schemeClr val="accent2"/>
              </a:solidFill>
              <a:latin typeface="Calibri" pitchFamily="34" charset="0"/>
            </a:endParaRPr>
          </a:p>
        </p:txBody>
      </p:sp>
      <p:pic>
        <p:nvPicPr>
          <p:cNvPr id="6" name="Рисунок 5" descr="image018"/>
          <p:cNvPicPr/>
          <p:nvPr/>
        </p:nvPicPr>
        <p:blipFill>
          <a:blip r:embed="rId3" cstate="print"/>
          <a:srcRect l="7536" t="7710" r="53340" b="11565"/>
          <a:stretch>
            <a:fillRect/>
          </a:stretch>
        </p:blipFill>
        <p:spPr bwMode="auto">
          <a:xfrm>
            <a:off x="6228184" y="2996952"/>
            <a:ext cx="2736304" cy="4320480"/>
          </a:xfrm>
          <a:prstGeom prst="rect">
            <a:avLst/>
          </a:prstGeom>
          <a:noFill/>
          <a:ln w="9525">
            <a:noFill/>
            <a:miter lim="800000"/>
            <a:headEnd/>
            <a:tailEnd/>
          </a:ln>
        </p:spPr>
      </p:pic>
      <p:sp>
        <p:nvSpPr>
          <p:cNvPr id="12289" name="Rectangle 1"/>
          <p:cNvSpPr>
            <a:spLocks noChangeArrowheads="1"/>
          </p:cNvSpPr>
          <p:nvPr/>
        </p:nvSpPr>
        <p:spPr bwMode="auto">
          <a:xfrm>
            <a:off x="1115616" y="3303079"/>
            <a:ext cx="80283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Подражаем мы змее,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С ней мы будем наравне: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Высунем язык и спрячем,</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Только так, а не иначе.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p:txBody>
      </p:sp>
      <p:sp>
        <p:nvSpPr>
          <p:cNvPr id="10" name="Прямоугольник 9"/>
          <p:cNvSpPr/>
          <p:nvPr/>
        </p:nvSpPr>
        <p:spPr>
          <a:xfrm>
            <a:off x="251520" y="5157192"/>
            <a:ext cx="5976664" cy="1631216"/>
          </a:xfrm>
          <a:prstGeom prst="rect">
            <a:avLst/>
          </a:prstGeom>
        </p:spPr>
        <p:txBody>
          <a:bodyPr wrap="square">
            <a:spAutoFit/>
          </a:bodyPr>
          <a:lstStyle/>
          <a:p>
            <a:r>
              <a:rPr lang="ru-RU" sz="2000" b="1" i="1" dirty="0" smtClean="0">
                <a:solidFill>
                  <a:srgbClr val="002060"/>
                </a:solidFill>
              </a:rPr>
              <a:t>Описание: рот открыт, язык высунуть вперед как можно </a:t>
            </a:r>
            <a:r>
              <a:rPr lang="ru-RU" sz="2000" b="1" i="1" dirty="0" err="1" smtClean="0">
                <a:solidFill>
                  <a:srgbClr val="002060"/>
                </a:solidFill>
              </a:rPr>
              <a:t>дальше,напрячь</a:t>
            </a:r>
            <a:r>
              <a:rPr lang="ru-RU" sz="2000" b="1" i="1" dirty="0" smtClean="0">
                <a:solidFill>
                  <a:srgbClr val="002060"/>
                </a:solidFill>
              </a:rPr>
              <a:t> и сделать </a:t>
            </a:r>
            <a:r>
              <a:rPr lang="ru-RU" sz="2000" b="1" i="1" dirty="0" err="1" smtClean="0">
                <a:solidFill>
                  <a:srgbClr val="002060"/>
                </a:solidFill>
              </a:rPr>
              <a:t>узким.Узкий</a:t>
            </a:r>
            <a:r>
              <a:rPr lang="ru-RU" sz="2000" b="1" i="1" dirty="0" smtClean="0">
                <a:solidFill>
                  <a:srgbClr val="002060"/>
                </a:solidFill>
              </a:rPr>
              <a:t> язык максимально выдвигать и убирать вглубь </a:t>
            </a:r>
            <a:r>
              <a:rPr lang="ru-RU" sz="2000" b="1" i="1" dirty="0" err="1" smtClean="0">
                <a:solidFill>
                  <a:srgbClr val="002060"/>
                </a:solidFill>
              </a:rPr>
              <a:t>рта.Движения</a:t>
            </a:r>
            <a:r>
              <a:rPr lang="ru-RU" sz="2000" b="1" i="1" dirty="0" smtClean="0">
                <a:solidFill>
                  <a:srgbClr val="002060"/>
                </a:solidFill>
              </a:rPr>
              <a:t> произносятся в медленном </a:t>
            </a:r>
            <a:r>
              <a:rPr lang="ru-RU" sz="2000" b="1" i="1" dirty="0" err="1" smtClean="0">
                <a:solidFill>
                  <a:srgbClr val="002060"/>
                </a:solidFill>
              </a:rPr>
              <a:t>темпе.Выполнять</a:t>
            </a:r>
            <a:r>
              <a:rPr lang="ru-RU" sz="2000" b="1" i="1" dirty="0" smtClean="0">
                <a:solidFill>
                  <a:srgbClr val="002060"/>
                </a:solidFill>
              </a:rPr>
              <a:t> 5-6 раз.</a:t>
            </a:r>
            <a:endParaRPr lang="ru-RU" sz="2000" b="1" i="1" dirty="0">
              <a:solidFill>
                <a:srgbClr val="002060"/>
              </a:solidFill>
            </a:endParaRPr>
          </a:p>
        </p:txBody>
      </p:sp>
      <p:sp>
        <p:nvSpPr>
          <p:cNvPr id="11" name="Содержимое 10"/>
          <p:cNvSpPr>
            <a:spLocks noGrp="1"/>
          </p:cNvSpPr>
          <p:nvPr>
            <p:ph idx="1"/>
          </p:nvPr>
        </p:nvSpPr>
        <p:spPr>
          <a:xfrm>
            <a:off x="857224" y="3071811"/>
            <a:ext cx="7500990" cy="2143140"/>
          </a:xfrm>
        </p:spPr>
        <p:txBody>
          <a:bodyPr/>
          <a:lstStyle/>
          <a:p>
            <a:pPr>
              <a:buNone/>
            </a:pPr>
            <a:endParaRPr lang="ru-RU" dirty="0"/>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p:nvPr>
        </p:nvSpPr>
        <p:spPr>
          <a:xfrm>
            <a:off x="457200" y="476672"/>
            <a:ext cx="8229600" cy="1296144"/>
          </a:xfrm>
        </p:spPr>
        <p:txBody>
          <a:bodyPr>
            <a:normAutofit/>
          </a:bodyPr>
          <a:lstStyle/>
          <a:p>
            <a:r>
              <a:rPr lang="ru-RU" sz="2800" dirty="0" smtClean="0">
                <a:solidFill>
                  <a:srgbClr val="002060"/>
                </a:solidFill>
              </a:rPr>
              <a:t/>
            </a:r>
            <a:br>
              <a:rPr lang="ru-RU" sz="2800" dirty="0" smtClean="0">
                <a:solidFill>
                  <a:srgbClr val="002060"/>
                </a:solidFill>
              </a:rPr>
            </a:br>
            <a:endParaRPr lang="ru-RU" b="1" dirty="0">
              <a:solidFill>
                <a:srgbClr val="002060"/>
              </a:solidFill>
            </a:endParaRPr>
          </a:p>
        </p:txBody>
      </p:sp>
      <p:pic>
        <p:nvPicPr>
          <p:cNvPr id="10" name="Picture 2" descr="C:\Documents and Settings\Admin\Рабочий стол\Новая папка\DSCF2271.jpg"/>
          <p:cNvPicPr>
            <a:picLocks noChangeAspect="1" noChangeArrowheads="1"/>
          </p:cNvPicPr>
          <p:nvPr/>
        </p:nvPicPr>
        <p:blipFill>
          <a:blip r:embed="rId3" cstate="print"/>
          <a:srcRect/>
          <a:stretch>
            <a:fillRect/>
          </a:stretch>
        </p:blipFill>
        <p:spPr bwMode="auto">
          <a:xfrm>
            <a:off x="251520" y="3789040"/>
            <a:ext cx="3286148" cy="2811451"/>
          </a:xfrm>
          <a:prstGeom prst="roundRect">
            <a:avLst/>
          </a:prstGeom>
          <a:noFill/>
          <a:ln w="28575">
            <a:solidFill>
              <a:srgbClr val="FFFF00"/>
            </a:solidFill>
          </a:ln>
        </p:spPr>
      </p:pic>
      <p:pic>
        <p:nvPicPr>
          <p:cNvPr id="11" name="Picture 3" descr="C:\Documents and Settings\Admin\Рабочий стол\Новая папка\DSCF2270.jpg"/>
          <p:cNvPicPr>
            <a:picLocks noGrp="1" noChangeAspect="1" noChangeArrowheads="1"/>
          </p:cNvPicPr>
          <p:nvPr>
            <p:ph idx="1"/>
          </p:nvPr>
        </p:nvPicPr>
        <p:blipFill>
          <a:blip r:embed="rId4" cstate="print">
            <a:lum bright="-20000" contrast="10000"/>
          </a:blip>
          <a:srcRect l="19927" t="11996" r="26059" b="16977"/>
          <a:stretch>
            <a:fillRect/>
          </a:stretch>
        </p:blipFill>
        <p:spPr bwMode="auto">
          <a:xfrm>
            <a:off x="5220072" y="908720"/>
            <a:ext cx="3214710" cy="2928958"/>
          </a:xfrm>
          <a:prstGeom prst="ellipse">
            <a:avLst/>
          </a:prstGeom>
          <a:noFill/>
          <a:ln w="28575">
            <a:solidFill>
              <a:srgbClr val="FFFF00"/>
            </a:solidFill>
          </a:ln>
        </p:spPr>
      </p:pic>
      <p:sp>
        <p:nvSpPr>
          <p:cNvPr id="6" name="Прямоугольник 5"/>
          <p:cNvSpPr/>
          <p:nvPr/>
        </p:nvSpPr>
        <p:spPr>
          <a:xfrm>
            <a:off x="2626595" y="0"/>
            <a:ext cx="38908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«ИНДЮК»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313" name="Rectangle 1"/>
          <p:cNvSpPr>
            <a:spLocks noChangeArrowheads="1"/>
          </p:cNvSpPr>
          <p:nvPr/>
        </p:nvSpPr>
        <p:spPr bwMode="auto">
          <a:xfrm>
            <a:off x="467544" y="939000"/>
            <a:ext cx="80648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Вдруг язычок увидел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 грозного и сердитого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индюка.</a:t>
            </a:r>
            <a:endParaRPr kumimoji="0" lang="ru-RU" sz="2800" b="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 страшно ругался.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Давай покажем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как ругался индюк.</a:t>
            </a:r>
            <a:endParaRPr kumimoji="0" lang="ru-RU" sz="2800" b="0" i="0" u="none" strike="noStrike" cap="none" normalizeH="0" baseline="0" dirty="0" smtClean="0">
              <a:ln>
                <a:noFill/>
              </a:ln>
              <a:solidFill>
                <a:srgbClr val="FF0000"/>
              </a:solidFill>
              <a:effectLst/>
              <a:cs typeface="Arial" pitchFamily="34" charset="0"/>
            </a:endParaRPr>
          </a:p>
        </p:txBody>
      </p:sp>
      <p:sp>
        <p:nvSpPr>
          <p:cNvPr id="12" name="Прямоугольник 11"/>
          <p:cNvSpPr/>
          <p:nvPr/>
        </p:nvSpPr>
        <p:spPr>
          <a:xfrm>
            <a:off x="3779912" y="3861048"/>
            <a:ext cx="5364088" cy="138499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 – индюк</a:t>
            </a:r>
          </a:p>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балды-балда</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Разбегайтесь кто куда.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3635896" y="5445224"/>
            <a:ext cx="4680520" cy="1846659"/>
          </a:xfrm>
          <a:prstGeom prst="rect">
            <a:avLst/>
          </a:prstGeom>
        </p:spPr>
        <p:txBody>
          <a:bodyPr wrap="square">
            <a:spAutoFit/>
          </a:bodyPr>
          <a:lstStyle/>
          <a:p>
            <a:r>
              <a:rPr lang="ru-RU" sz="2400" b="1" i="1" dirty="0" smtClean="0">
                <a:solidFill>
                  <a:srgbClr val="7030A0"/>
                </a:solidFill>
              </a:rPr>
              <a:t>Описание упражнения: </a:t>
            </a:r>
            <a:r>
              <a:rPr lang="ru-RU" b="1" i="1" dirty="0" smtClean="0">
                <a:solidFill>
                  <a:srgbClr val="7030A0"/>
                </a:solidFill>
              </a:rPr>
              <a:t>улыбнуться, открыть рот, язык поднять к верхней губе и загнуть вверх, двигать языком по верхней губе вперёд-назад, произнося: была-была-была</a:t>
            </a:r>
            <a:endParaRPr lang="ru-RU" b="1" i="1" dirty="0">
              <a:solidFill>
                <a:srgbClr val="7030A0"/>
              </a:solidFill>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0"/>
            <a:ext cx="8229600" cy="1557338"/>
          </a:xfrm>
        </p:spPr>
        <p:txBody>
          <a:bodyPr>
            <a:normAutofit fontScale="90000"/>
          </a:bodyPr>
          <a:lstStyle/>
          <a:p>
            <a:r>
              <a:rPr lang="ru-RU" sz="67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«Парус»</a:t>
            </a:r>
            <a:r>
              <a:rPr lang="ru-RU" b="1" dirty="0" smtClean="0">
                <a:solidFill>
                  <a:srgbClr val="002060"/>
                </a:solidFill>
              </a:rPr>
              <a:t/>
            </a:r>
            <a:br>
              <a:rPr lang="ru-RU" b="1" dirty="0" smtClean="0">
                <a:solidFill>
                  <a:srgbClr val="002060"/>
                </a:solidFill>
              </a:rPr>
            </a:br>
            <a:r>
              <a:rPr lang="ru-RU" sz="2700" b="1" i="1" dirty="0" smtClean="0">
                <a:solidFill>
                  <a:srgbClr val="002060"/>
                </a:solidFill>
              </a:rPr>
              <a:t>Цель: развивать растяжку подъязычной связки; умение расслаблять мышцы языка в приподнятом положении.</a:t>
            </a:r>
            <a:endParaRPr lang="ru-RU" sz="2700" b="1" i="1" dirty="0">
              <a:solidFill>
                <a:srgbClr val="002060"/>
              </a:solidFill>
            </a:endParaRPr>
          </a:p>
        </p:txBody>
      </p:sp>
      <p:pic>
        <p:nvPicPr>
          <p:cNvPr id="6" name="Рисунок 5" descr="image020"/>
          <p:cNvPicPr/>
          <p:nvPr/>
        </p:nvPicPr>
        <p:blipFill>
          <a:blip r:embed="rId3" cstate="print"/>
          <a:srcRect l="5937" t="15682" r="54431" b="7955"/>
          <a:stretch>
            <a:fillRect/>
          </a:stretch>
        </p:blipFill>
        <p:spPr bwMode="auto">
          <a:xfrm>
            <a:off x="428596" y="1500174"/>
            <a:ext cx="2352675" cy="3200400"/>
          </a:xfrm>
          <a:prstGeom prst="rect">
            <a:avLst/>
          </a:prstGeom>
          <a:noFill/>
          <a:ln w="9525">
            <a:noFill/>
            <a:miter lim="800000"/>
            <a:headEnd/>
            <a:tailEnd/>
          </a:ln>
        </p:spPr>
      </p:pic>
      <p:pic>
        <p:nvPicPr>
          <p:cNvPr id="11" name="Picture 3" descr="C:\Documents and Settings\Admin\Рабочий стол\Новая папка\DSCF2286.jpg"/>
          <p:cNvPicPr>
            <a:picLocks noChangeAspect="1" noChangeArrowheads="1"/>
          </p:cNvPicPr>
          <p:nvPr/>
        </p:nvPicPr>
        <p:blipFill>
          <a:blip r:embed="rId4" cstate="print">
            <a:lum bright="-20000" contrast="10000"/>
          </a:blip>
          <a:srcRect l="34610" t="20519" r="26324" b="25815"/>
          <a:stretch>
            <a:fillRect/>
          </a:stretch>
        </p:blipFill>
        <p:spPr bwMode="auto">
          <a:xfrm>
            <a:off x="6516216" y="4725144"/>
            <a:ext cx="2357454" cy="2428892"/>
          </a:xfrm>
          <a:prstGeom prst="roundRect">
            <a:avLst/>
          </a:prstGeom>
          <a:noFill/>
          <a:ln w="28575">
            <a:solidFill>
              <a:srgbClr val="FFFF00"/>
            </a:solidFill>
          </a:ln>
        </p:spPr>
      </p:pic>
      <p:sp>
        <p:nvSpPr>
          <p:cNvPr id="1025" name="Rectangle 1"/>
          <p:cNvSpPr>
            <a:spLocks noChangeArrowheads="1"/>
          </p:cNvSpPr>
          <p:nvPr/>
        </p:nvSpPr>
        <p:spPr bwMode="auto">
          <a:xfrm>
            <a:off x="3059832" y="1849551"/>
            <a:ext cx="60841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Тут Язычок увидел лодочку с парусом. Она была очень красивая, с розовым парусом.</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Давай покажем, какой был парус у лодочки.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Лодочка под парусом по реке плывет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На прогулку лодочка Язычок зовет.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p:txBody>
      </p:sp>
      <p:sp>
        <p:nvSpPr>
          <p:cNvPr id="1026" name="Rectangle 2"/>
          <p:cNvSpPr>
            <a:spLocks noChangeArrowheads="1"/>
          </p:cNvSpPr>
          <p:nvPr/>
        </p:nvSpPr>
        <p:spPr bwMode="auto">
          <a:xfrm>
            <a:off x="500034" y="4643446"/>
            <a:ext cx="58326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Описание: </a:t>
            </a:r>
            <a:r>
              <a:rPr kumimoji="0" lang="ru-RU" sz="2000" b="1" i="1"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улыбнуться,широко</a:t>
            </a: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раскрыть </a:t>
            </a:r>
            <a:r>
              <a:rPr kumimoji="0" lang="ru-RU" sz="2000" b="1" i="1"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рот,широкий</a:t>
            </a: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кончик языка поставить за передние верхние зубы на </a:t>
            </a:r>
            <a:r>
              <a:rPr kumimoji="0" lang="ru-RU" sz="2000" b="1" i="1" u="none"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бугорки,спинку</a:t>
            </a: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немного прогнуть вперед, боковые края прижать к верхним коренным зубам. Удерживать язык в таком положении на счет от 1 до 10.</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Выполнять 2-3 раза.</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0"/>
            <a:ext cx="8229600" cy="1700808"/>
          </a:xfrm>
        </p:spPr>
        <p:txBody>
          <a:bodyPr>
            <a:normAutofit fontScale="90000"/>
          </a:bodyPr>
          <a:lstStyle/>
          <a:p>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«Качели»</a:t>
            </a:r>
            <a:r>
              <a:rPr lang="ru-RU" b="1" dirty="0" smtClean="0">
                <a:solidFill>
                  <a:srgbClr val="002060"/>
                </a:solidFill>
              </a:rPr>
              <a:t/>
            </a:r>
            <a:br>
              <a:rPr lang="ru-RU" b="1" dirty="0" smtClean="0">
                <a:solidFill>
                  <a:srgbClr val="002060"/>
                </a:solidFill>
              </a:rPr>
            </a:br>
            <a:r>
              <a:rPr lang="ru-RU" sz="2400" b="1" i="1" dirty="0" smtClean="0">
                <a:solidFill>
                  <a:srgbClr val="002060"/>
                </a:solidFill>
              </a:rPr>
              <a:t>Цель: упражнять в быстрой смене движений кончика языка, отрабатывать координацию движений языка (вверх, вниз).</a:t>
            </a:r>
            <a:endParaRPr lang="ru-RU" sz="2400" b="1" i="1" dirty="0">
              <a:solidFill>
                <a:srgbClr val="002060"/>
              </a:solidFill>
            </a:endParaRPr>
          </a:p>
        </p:txBody>
      </p:sp>
      <p:pic>
        <p:nvPicPr>
          <p:cNvPr id="8" name="Picture 2" descr="C:\Documents and Settings\Admin\Рабочий стол\Новая папка\DSCF2268.jpg"/>
          <p:cNvPicPr>
            <a:picLocks noGrp="1" noChangeAspect="1" noChangeArrowheads="1"/>
          </p:cNvPicPr>
          <p:nvPr>
            <p:ph idx="1"/>
          </p:nvPr>
        </p:nvPicPr>
        <p:blipFill>
          <a:blip r:embed="rId3" cstate="print">
            <a:lum bright="-20000" contrast="10000"/>
          </a:blip>
          <a:srcRect l="8475" t="18432" r="7475" b="24746"/>
          <a:stretch>
            <a:fillRect/>
          </a:stretch>
        </p:blipFill>
        <p:spPr bwMode="auto">
          <a:xfrm rot="5400000">
            <a:off x="6113503" y="3759705"/>
            <a:ext cx="3356441" cy="2262983"/>
          </a:xfrm>
          <a:prstGeom prst="roundRect">
            <a:avLst/>
          </a:prstGeom>
          <a:noFill/>
          <a:ln w="28575">
            <a:solidFill>
              <a:srgbClr val="FFFF00"/>
            </a:solidFill>
          </a:ln>
        </p:spPr>
      </p:pic>
      <p:pic>
        <p:nvPicPr>
          <p:cNvPr id="9" name="Picture 3" descr="C:\Documents and Settings\Admin\Рабочий стол\Новая папка\DSCF2269.jpg"/>
          <p:cNvPicPr>
            <a:picLocks noChangeAspect="1" noChangeArrowheads="1"/>
          </p:cNvPicPr>
          <p:nvPr/>
        </p:nvPicPr>
        <p:blipFill>
          <a:blip r:embed="rId4" cstate="print">
            <a:lum bright="-10000" contrast="10000"/>
          </a:blip>
          <a:srcRect/>
          <a:stretch>
            <a:fillRect/>
          </a:stretch>
        </p:blipFill>
        <p:spPr bwMode="auto">
          <a:xfrm rot="5400000">
            <a:off x="-50858" y="1859170"/>
            <a:ext cx="3583259" cy="2834487"/>
          </a:xfrm>
          <a:prstGeom prst="roundRect">
            <a:avLst/>
          </a:prstGeom>
          <a:noFill/>
          <a:ln w="28575">
            <a:solidFill>
              <a:srgbClr val="FFFF00"/>
            </a:solidFill>
          </a:ln>
        </p:spPr>
      </p:pic>
      <p:sp>
        <p:nvSpPr>
          <p:cNvPr id="8193" name="Rectangle 1"/>
          <p:cNvSpPr>
            <a:spLocks noChangeArrowheads="1"/>
          </p:cNvSpPr>
          <p:nvPr/>
        </p:nvSpPr>
        <p:spPr bwMode="auto">
          <a:xfrm>
            <a:off x="3707904" y="1889550"/>
            <a:ext cx="54360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Покатался язычок на лодочке и увидел на берегу качели:</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На качелях оказался, вверх взлетел</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И вниз спускался</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Весело качаться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 на качелях!!!! </a:t>
            </a:r>
            <a:endParaRPr kumimoji="0" lang="ru-RU" sz="2400" b="0" i="0" u="none" strike="noStrike" cap="none" normalizeH="0" baseline="0" dirty="0" smtClean="0">
              <a:ln>
                <a:noFill/>
              </a:ln>
              <a:solidFill>
                <a:schemeClr val="accent1">
                  <a:lumMod val="50000"/>
                </a:schemeClr>
              </a:solidFill>
              <a:effectLst/>
              <a:cs typeface="Arial" pitchFamily="34" charset="0"/>
            </a:endParaRPr>
          </a:p>
        </p:txBody>
      </p:sp>
      <p:sp>
        <p:nvSpPr>
          <p:cNvPr id="8194" name="Rectangle 2"/>
          <p:cNvSpPr>
            <a:spLocks noChangeArrowheads="1"/>
          </p:cNvSpPr>
          <p:nvPr/>
        </p:nvSpPr>
        <p:spPr bwMode="auto">
          <a:xfrm>
            <a:off x="395536" y="5108899"/>
            <a:ext cx="874846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Описание: </a:t>
            </a:r>
            <a:r>
              <a:rPr kumimoji="0" lang="ru-RU" sz="2000" b="1" i="1" u="none" strike="noStrike" cap="none" normalizeH="0" baseline="0" dirty="0" err="1" smtClean="0">
                <a:ln>
                  <a:noFill/>
                </a:ln>
                <a:solidFill>
                  <a:srgbClr val="7030A0"/>
                </a:solidFill>
                <a:effectLst/>
                <a:ea typeface="Calibri" pitchFamily="34" charset="0"/>
                <a:cs typeface="Times New Roman" pitchFamily="18" charset="0"/>
              </a:rPr>
              <a:t>улыбнуться,рот</a:t>
            </a:r>
            <a:r>
              <a:rPr kumimoji="0" lang="ru-RU" sz="2000" b="1" i="1" u="none" strike="noStrike" cap="none" normalizeH="0" baseline="0" dirty="0" smtClean="0">
                <a:ln>
                  <a:noFill/>
                </a:ln>
                <a:solidFill>
                  <a:srgbClr val="7030A0"/>
                </a:solidFill>
                <a:effectLst/>
                <a:ea typeface="Calibri" pitchFamily="34" charset="0"/>
                <a:cs typeface="Times New Roman" pitchFamily="18" charset="0"/>
              </a:rPr>
              <a:t> широко открыт.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На счет «раз»-опустить кончик языка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за нижние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«два» - поднять язык за верхние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Выполнить 4-6 раз.</a:t>
            </a:r>
            <a:endParaRPr kumimoji="0" lang="ru-RU" sz="2000" b="0" i="1" u="none" strike="noStrike" cap="none" normalizeH="0" baseline="0" dirty="0" smtClean="0">
              <a:ln>
                <a:noFill/>
              </a:ln>
              <a:solidFill>
                <a:srgbClr val="7030A0"/>
              </a:solidFill>
              <a:effectLst/>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357158" y="260648"/>
            <a:ext cx="8229600" cy="2088232"/>
          </a:xfrm>
        </p:spPr>
        <p:txBody>
          <a:bodyPr>
            <a:normAutofit fontScale="90000"/>
          </a:bodyPr>
          <a:lstStyle/>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«РАСЧЁСКА»</a:t>
            </a:r>
            <a:r>
              <a:rPr lang="ru-RU" sz="2800" b="1" dirty="0" smtClean="0">
                <a:solidFill>
                  <a:srgbClr val="002060"/>
                </a:solidFill>
              </a:rPr>
              <a:t/>
            </a:r>
            <a:br>
              <a:rPr lang="ru-RU" sz="2800" b="1" dirty="0" smtClean="0">
                <a:solidFill>
                  <a:srgbClr val="002060"/>
                </a:solidFill>
              </a:rPr>
            </a:br>
            <a:r>
              <a:rPr lang="ru-RU" sz="2800" b="1" dirty="0" smtClean="0">
                <a:solidFill>
                  <a:schemeClr val="accent4">
                    <a:lumMod val="50000"/>
                  </a:schemeClr>
                </a:solidFill>
                <a:latin typeface="+mn-lt"/>
              </a:rPr>
              <a:t>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a:t>
            </a:r>
            <a:endParaRPr lang="ru-RU" sz="2800" dirty="0">
              <a:solidFill>
                <a:schemeClr val="accent4">
                  <a:lumMod val="50000"/>
                </a:schemeClr>
              </a:solidFill>
              <a:latin typeface="+mn-lt"/>
            </a:endParaRPr>
          </a:p>
        </p:txBody>
      </p:sp>
      <p:sp>
        <p:nvSpPr>
          <p:cNvPr id="7" name="Прямоугольник 6"/>
          <p:cNvSpPr/>
          <p:nvPr/>
        </p:nvSpPr>
        <p:spPr>
          <a:xfrm>
            <a:off x="-2196752" y="0"/>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30262"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pic>
        <p:nvPicPr>
          <p:cNvPr id="9" name="Picture 3" descr="C:\Documents and Settings\Admin\Рабочий стол\Новая папка\DSCF2262.jpg"/>
          <p:cNvPicPr>
            <a:picLocks noChangeAspect="1" noChangeArrowheads="1"/>
          </p:cNvPicPr>
          <p:nvPr/>
        </p:nvPicPr>
        <p:blipFill>
          <a:blip r:embed="rId3" cstate="print">
            <a:lum bright="-30000" contrast="20000"/>
          </a:blip>
          <a:srcRect l="44081" t="13574" r="21589" b="40652"/>
          <a:stretch>
            <a:fillRect/>
          </a:stretch>
        </p:blipFill>
        <p:spPr bwMode="auto">
          <a:xfrm>
            <a:off x="6156176" y="2564904"/>
            <a:ext cx="2786082" cy="2571768"/>
          </a:xfrm>
          <a:prstGeom prst="ellipse">
            <a:avLst/>
          </a:prstGeom>
          <a:noFill/>
          <a:ln w="28575">
            <a:solidFill>
              <a:srgbClr val="FFFF00"/>
            </a:solidFill>
          </a:ln>
        </p:spPr>
      </p:pic>
      <p:pic>
        <p:nvPicPr>
          <p:cNvPr id="10" name="Picture 2" descr="C:\Documents and Settings\Admin\Рабочий стол\Новая папка\DSCF2263.jpg"/>
          <p:cNvPicPr>
            <a:picLocks noChangeAspect="1" noChangeArrowheads="1"/>
          </p:cNvPicPr>
          <p:nvPr/>
        </p:nvPicPr>
        <p:blipFill>
          <a:blip r:embed="rId4" cstate="print">
            <a:lum bright="-30000"/>
          </a:blip>
          <a:srcRect/>
          <a:stretch>
            <a:fillRect/>
          </a:stretch>
        </p:blipFill>
        <p:spPr bwMode="auto">
          <a:xfrm rot="5400000">
            <a:off x="215801" y="2528615"/>
            <a:ext cx="2571768" cy="2500330"/>
          </a:xfrm>
          <a:prstGeom prst="roundRect">
            <a:avLst/>
          </a:prstGeom>
          <a:noFill/>
          <a:ln w="28575">
            <a:solidFill>
              <a:srgbClr val="FFFF00"/>
            </a:solidFill>
          </a:ln>
        </p:spPr>
      </p:pic>
      <p:sp>
        <p:nvSpPr>
          <p:cNvPr id="11" name="Прямоугольник 10"/>
          <p:cNvSpPr/>
          <p:nvPr/>
        </p:nvSpPr>
        <p:spPr>
          <a:xfrm>
            <a:off x="3347864" y="2204865"/>
            <a:ext cx="3510136" cy="3477875"/>
          </a:xfrm>
          <a:prstGeom prst="rect">
            <a:avLst/>
          </a:prstGeom>
        </p:spPr>
        <p:txBody>
          <a:bodyPr wrap="square">
            <a:spAutoFit/>
          </a:bodyPr>
          <a:lstStyle/>
          <a:p>
            <a:r>
              <a:rPr lang="ru-RU" dirty="0" smtClean="0">
                <a:solidFill>
                  <a:srgbClr val="002060"/>
                </a:solidFill>
              </a:rPr>
              <a:t/>
            </a:r>
            <a:br>
              <a:rPr lang="ru-RU" dirty="0" smtClean="0">
                <a:solidFill>
                  <a:srgbClr val="002060"/>
                </a:solidFill>
              </a:rPr>
            </a:br>
            <a:r>
              <a:rPr lang="ru-RU" sz="2400" b="1" dirty="0" smtClean="0">
                <a:solidFill>
                  <a:srgbClr val="C00000"/>
                </a:solidFill>
              </a:rPr>
              <a:t>С волосами я дружу,</a:t>
            </a:r>
            <a:br>
              <a:rPr lang="ru-RU" sz="2400" b="1" dirty="0" smtClean="0">
                <a:solidFill>
                  <a:srgbClr val="C00000"/>
                </a:solidFill>
              </a:rPr>
            </a:br>
            <a:r>
              <a:rPr lang="ru-RU" sz="2400" b="1" dirty="0" smtClean="0">
                <a:solidFill>
                  <a:srgbClr val="C00000"/>
                </a:solidFill>
              </a:rPr>
              <a:t>Их в порядок привожу.</a:t>
            </a:r>
            <a:br>
              <a:rPr lang="ru-RU" sz="2400" b="1" dirty="0" smtClean="0">
                <a:solidFill>
                  <a:srgbClr val="C00000"/>
                </a:solidFill>
              </a:rPr>
            </a:br>
            <a:r>
              <a:rPr lang="ru-RU" sz="2400" b="1" dirty="0" smtClean="0">
                <a:solidFill>
                  <a:srgbClr val="C00000"/>
                </a:solidFill>
              </a:rPr>
              <a:t> Благодарна мне причёска</a:t>
            </a:r>
            <a:br>
              <a:rPr lang="ru-RU" sz="2400" b="1" dirty="0" smtClean="0">
                <a:solidFill>
                  <a:srgbClr val="C00000"/>
                </a:solidFill>
              </a:rPr>
            </a:br>
            <a:r>
              <a:rPr lang="ru-RU" sz="2400" b="1" dirty="0" smtClean="0">
                <a:solidFill>
                  <a:srgbClr val="C00000"/>
                </a:solidFill>
              </a:rPr>
              <a:t>А зовут меня … (расчёска).</a:t>
            </a:r>
          </a:p>
          <a:p>
            <a:endParaRPr lang="ru-RU" sz="1600" dirty="0" smtClean="0">
              <a:solidFill>
                <a:srgbClr val="002060"/>
              </a:solidFill>
            </a:endParaRPr>
          </a:p>
          <a:p>
            <a:endParaRPr lang="ru-RU" dirty="0"/>
          </a:p>
        </p:txBody>
      </p:sp>
      <p:sp>
        <p:nvSpPr>
          <p:cNvPr id="12" name="Прямоугольник 11"/>
          <p:cNvSpPr/>
          <p:nvPr/>
        </p:nvSpPr>
        <p:spPr>
          <a:xfrm>
            <a:off x="467544" y="5445224"/>
            <a:ext cx="7920880" cy="1015663"/>
          </a:xfrm>
          <a:prstGeom prst="rect">
            <a:avLst/>
          </a:prstGeom>
        </p:spPr>
        <p:txBody>
          <a:bodyPr wrap="square">
            <a:spAutoFit/>
          </a:bodyPr>
          <a:lstStyle/>
          <a:p>
            <a:r>
              <a:rPr lang="ru-RU" sz="2000" b="1" i="1" dirty="0" smtClean="0">
                <a:solidFill>
                  <a:srgbClr val="7030A0"/>
                </a:solidFill>
              </a:rPr>
              <a:t>Описание упражнения: улыбнуться, закусить язык зубами. «Протаскивать» язык между зубами вперёд-назад, как бы «причёсывая» его. </a:t>
            </a:r>
            <a:endParaRPr lang="ru-RU" sz="2000" b="1" i="1" dirty="0">
              <a:solidFill>
                <a:srgbClr val="7030A0"/>
              </a:solidFill>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1187624" y="188640"/>
            <a:ext cx="7499176" cy="1512168"/>
          </a:xfrm>
        </p:spPr>
        <p:txBody>
          <a:bodyPr>
            <a:no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«Прятки»</a:t>
            </a:r>
            <a:b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5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Содержимое 9" descr="image024"/>
          <p:cNvPicPr>
            <a:picLocks noGrp="1"/>
          </p:cNvPicPr>
          <p:nvPr>
            <p:ph idx="1"/>
          </p:nvPr>
        </p:nvPicPr>
        <p:blipFill>
          <a:blip r:embed="rId3" cstate="print"/>
          <a:srcRect l="7857" t="14739" r="52218" b="14966"/>
          <a:stretch>
            <a:fillRect/>
          </a:stretch>
        </p:blipFill>
        <p:spPr bwMode="auto">
          <a:xfrm>
            <a:off x="179512" y="332656"/>
            <a:ext cx="2874959" cy="3575450"/>
          </a:xfrm>
          <a:prstGeom prst="rect">
            <a:avLst/>
          </a:prstGeom>
          <a:noFill/>
          <a:ln w="9525">
            <a:noFill/>
            <a:miter lim="800000"/>
            <a:headEnd/>
            <a:tailEnd/>
          </a:ln>
        </p:spPr>
      </p:pic>
      <p:sp>
        <p:nvSpPr>
          <p:cNvPr id="5" name="Прямоугольник 4"/>
          <p:cNvSpPr/>
          <p:nvPr/>
        </p:nvSpPr>
        <p:spPr>
          <a:xfrm>
            <a:off x="3275856" y="836712"/>
            <a:ext cx="5616624" cy="3108543"/>
          </a:xfrm>
          <a:prstGeom prst="rect">
            <a:avLst/>
          </a:prstGeom>
        </p:spPr>
        <p:txBody>
          <a:bodyPr wrap="square">
            <a:spAutoFit/>
          </a:bodyPr>
          <a:lstStyle/>
          <a:p>
            <a:r>
              <a:rPr lang="ru-RU" sz="2400" b="1" i="1" dirty="0" smtClean="0">
                <a:solidFill>
                  <a:srgbClr val="7030A0"/>
                </a:solidFill>
              </a:rPr>
              <a:t>Цель: артикуляция корня языка.</a:t>
            </a:r>
          </a:p>
          <a:p>
            <a:endParaRPr lang="ru-RU" sz="2800" dirty="0" smtClean="0"/>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успел язычок покачаться , как друзья позвали его в прятки играть.</a:t>
            </a:r>
          </a:p>
          <a:p>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Язычок играет в прятки-</a:t>
            </a: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Поиграйте с ним ребятки!</a:t>
            </a:r>
          </a:p>
        </p:txBody>
      </p:sp>
      <p:sp>
        <p:nvSpPr>
          <p:cNvPr id="6" name="Прямоугольник 5"/>
          <p:cNvSpPr/>
          <p:nvPr/>
        </p:nvSpPr>
        <p:spPr>
          <a:xfrm>
            <a:off x="395536" y="4365104"/>
            <a:ext cx="8208912" cy="1938992"/>
          </a:xfrm>
          <a:prstGeom prst="rect">
            <a:avLst/>
          </a:prstGeom>
        </p:spPr>
        <p:txBody>
          <a:bodyPr wrap="square">
            <a:spAutoFit/>
          </a:bodyPr>
          <a:lstStyle/>
          <a:p>
            <a:r>
              <a:rPr lang="ru-RU" sz="2400" b="1" i="1" dirty="0" smtClean="0">
                <a:solidFill>
                  <a:srgbClr val="7030A0"/>
                </a:solidFill>
              </a:rPr>
              <a:t>Описание: улыбнуться, </a:t>
            </a:r>
          </a:p>
          <a:p>
            <a:r>
              <a:rPr lang="ru-RU" sz="2400" b="1" i="1" dirty="0" smtClean="0">
                <a:solidFill>
                  <a:srgbClr val="7030A0"/>
                </a:solidFill>
              </a:rPr>
              <a:t>приоткрыть рот, при опущенном кончике отодвигать язык как можно дальше вглубь рта, затем приближать к передним нижним резцам.</a:t>
            </a:r>
          </a:p>
          <a:p>
            <a:r>
              <a:rPr lang="ru-RU" sz="2400" b="1" i="1" dirty="0" smtClean="0">
                <a:solidFill>
                  <a:srgbClr val="7030A0"/>
                </a:solidFill>
              </a:rPr>
              <a:t>Повторять 5-6 раз в медленном темпе.</a:t>
            </a:r>
            <a:endParaRPr lang="ru-RU" sz="2400" b="1" i="1" dirty="0">
              <a:solidFill>
                <a:srgbClr val="7030A0"/>
              </a:solidFill>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Мои документы\для оформления тит. листов рамочки\картинки для оформления\Картинки\0_c2_c563d0de_XL.jpe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67544" y="1124744"/>
            <a:ext cx="8229600" cy="4878874"/>
          </a:xfrm>
        </p:spPr>
        <p:txBody>
          <a:bodyPr>
            <a:noAutofit/>
          </a:bodyPr>
          <a:lstStyle/>
          <a:p>
            <a:r>
              <a:rPr lang="ru-RU" sz="3200" b="1" i="1" dirty="0" smtClean="0">
                <a:solidFill>
                  <a:srgbClr val="C00000"/>
                </a:solidFill>
              </a:rPr>
              <a:t>Для чего нужна артикуляционная </a:t>
            </a:r>
            <a:r>
              <a:rPr lang="ru-RU" sz="3200" b="1" i="1" dirty="0" smtClean="0">
                <a:solidFill>
                  <a:srgbClr val="C00000"/>
                </a:solidFill>
                <a:latin typeface="Constantia" pitchFamily="18" charset="0"/>
              </a:rPr>
              <a:t>гимнастика</a:t>
            </a:r>
            <a:r>
              <a:rPr lang="ru-RU" sz="2000" b="1" i="1" dirty="0" smtClean="0">
                <a:solidFill>
                  <a:srgbClr val="C00000"/>
                </a:solidFill>
                <a:latin typeface="Constantia" pitchFamily="18" charset="0"/>
              </a:rPr>
              <a:t/>
            </a:r>
            <a:br>
              <a:rPr lang="ru-RU" sz="2000" b="1" i="1" dirty="0" smtClean="0">
                <a:solidFill>
                  <a:srgbClr val="C00000"/>
                </a:solidFill>
                <a:latin typeface="Constantia" pitchFamily="18" charset="0"/>
              </a:rPr>
            </a:br>
            <a:r>
              <a:rPr lang="ru-RU" sz="2000" b="1" dirty="0" smtClean="0">
                <a:solidFill>
                  <a:srgbClr val="C00000"/>
                </a:solidFill>
                <a:latin typeface="Constantia" pitchFamily="18" charset="0"/>
              </a:rPr>
              <a:t>Важную роль в формировании правильного произношения </a:t>
            </a:r>
            <a:br>
              <a:rPr lang="ru-RU" sz="2000" b="1" dirty="0" smtClean="0">
                <a:solidFill>
                  <a:srgbClr val="C00000"/>
                </a:solidFill>
                <a:latin typeface="Constantia" pitchFamily="18" charset="0"/>
              </a:rPr>
            </a:br>
            <a:r>
              <a:rPr lang="ru-RU" sz="2000" b="1" dirty="0" smtClean="0">
                <a:solidFill>
                  <a:srgbClr val="C00000"/>
                </a:solidFill>
                <a:latin typeface="Constantia" pitchFamily="18" charset="0"/>
              </a:rPr>
              <a:t>звуков играет чёткая, точная, координированная работа артикуляционного аппарата. Для выработки полноценных  </a:t>
            </a:r>
            <a:br>
              <a:rPr lang="ru-RU" sz="2000" b="1" dirty="0" smtClean="0">
                <a:solidFill>
                  <a:srgbClr val="C00000"/>
                </a:solidFill>
                <a:latin typeface="Constantia" pitchFamily="18" charset="0"/>
              </a:rPr>
            </a:br>
            <a:r>
              <a:rPr lang="ru-RU" sz="2000" b="1" dirty="0" smtClean="0">
                <a:solidFill>
                  <a:srgbClr val="C00000"/>
                </a:solidFill>
                <a:latin typeface="Constantia" pitchFamily="18" charset="0"/>
              </a:rPr>
              <a:t>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и </a:t>
            </a:r>
            <a:r>
              <a:rPr lang="ru-RU" sz="2000" b="1" dirty="0" err="1" smtClean="0">
                <a:solidFill>
                  <a:srgbClr val="C00000"/>
                </a:solidFill>
                <a:latin typeface="Constantia" pitchFamily="18" charset="0"/>
              </a:rPr>
              <a:t>дифференцированности</a:t>
            </a:r>
            <a:r>
              <a:rPr lang="ru-RU" sz="2000" b="1" dirty="0" smtClean="0">
                <a:solidFill>
                  <a:srgbClr val="C00000"/>
                </a:solidFill>
                <a:latin typeface="Constantia" pitchFamily="18" charset="0"/>
              </a:rPr>
              <a:t> движений  органов, участвующих в речевом процессе.</a:t>
            </a:r>
            <a:br>
              <a:rPr lang="ru-RU" sz="2000" b="1" dirty="0" smtClean="0">
                <a:solidFill>
                  <a:srgbClr val="C00000"/>
                </a:solidFill>
                <a:latin typeface="Constantia" pitchFamily="18" charset="0"/>
              </a:rPr>
            </a:br>
            <a:r>
              <a:rPr lang="ru-RU" sz="2000" b="1" dirty="0" smtClean="0">
                <a:solidFill>
                  <a:srgbClr val="C00000"/>
                </a:solidFill>
                <a:latin typeface="Constantia" pitchFamily="18" charset="0"/>
              </a:rPr>
              <a:t>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a:t>
            </a:r>
            <a:br>
              <a:rPr lang="ru-RU" sz="2000" b="1" dirty="0" smtClean="0">
                <a:solidFill>
                  <a:srgbClr val="C00000"/>
                </a:solidFill>
                <a:latin typeface="Constantia" pitchFamily="18" charset="0"/>
              </a:rPr>
            </a:br>
            <a:r>
              <a:rPr lang="ru-RU" sz="2000" b="1" dirty="0" smtClean="0">
                <a:solidFill>
                  <a:srgbClr val="C00000"/>
                </a:solidFill>
                <a:latin typeface="Constantia" pitchFamily="18" charset="0"/>
              </a:rPr>
              <a:t>Общеизвестно, что недостатки устной речи могут</a:t>
            </a:r>
            <a:br>
              <a:rPr lang="ru-RU" sz="2000" b="1" dirty="0" smtClean="0">
                <a:solidFill>
                  <a:srgbClr val="C00000"/>
                </a:solidFill>
                <a:latin typeface="Constantia" pitchFamily="18" charset="0"/>
              </a:rPr>
            </a:br>
            <a:r>
              <a:rPr lang="ru-RU" sz="2000" b="1" dirty="0" smtClean="0">
                <a:solidFill>
                  <a:srgbClr val="C00000"/>
                </a:solidFill>
                <a:latin typeface="Constantia" pitchFamily="18" charset="0"/>
              </a:rPr>
              <a:t> привести к плохой успеваемости, поэтому работать над их  устранением нужно с раннего детства.</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
            </a:r>
            <a:br>
              <a:rPr lang="ru-RU" sz="2000" dirty="0" smtClean="0">
                <a:solidFill>
                  <a:srgbClr val="C00000"/>
                </a:solidFill>
              </a:rPr>
            </a:br>
            <a:endParaRPr lang="ru-RU" sz="2000" b="1" dirty="0">
              <a:solidFill>
                <a:srgbClr val="C00000"/>
              </a:solidFill>
            </a:endParaRPr>
          </a:p>
        </p:txBody>
      </p:sp>
      <p:pic>
        <p:nvPicPr>
          <p:cNvPr id="8"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160285" y="-98067"/>
            <a:ext cx="1800138" cy="1915621"/>
          </a:xfrm>
          <a:prstGeom prst="rect">
            <a:avLst/>
          </a:prstGeom>
          <a:noFill/>
        </p:spPr>
      </p:pic>
      <p:pic>
        <p:nvPicPr>
          <p:cNvPr id="9"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7616578" y="45949"/>
            <a:ext cx="1800138" cy="191562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8560" y="332656"/>
            <a:ext cx="7056784" cy="100811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«КИСКА СЕРДИТСЯ»</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C:\Documents and Settings\Admin\Рабочий стол\Новая папка\DSCF2281.jpg"/>
          <p:cNvPicPr>
            <a:picLocks noGrp="1" noChangeAspect="1" noChangeArrowheads="1"/>
          </p:cNvPicPr>
          <p:nvPr>
            <p:ph idx="1"/>
          </p:nvPr>
        </p:nvPicPr>
        <p:blipFill>
          <a:blip r:embed="rId3" cstate="print">
            <a:lum bright="-10000" contrast="10000"/>
          </a:blip>
          <a:srcRect/>
          <a:stretch>
            <a:fillRect/>
          </a:stretch>
        </p:blipFill>
        <p:spPr bwMode="auto">
          <a:xfrm>
            <a:off x="179512" y="4005064"/>
            <a:ext cx="2802995" cy="2197097"/>
          </a:xfrm>
          <a:prstGeom prst="ellipse">
            <a:avLst/>
          </a:prstGeom>
          <a:noFill/>
          <a:ln w="28575">
            <a:solidFill>
              <a:srgbClr val="FFFF00"/>
            </a:solidFill>
          </a:ln>
        </p:spPr>
      </p:pic>
      <p:pic>
        <p:nvPicPr>
          <p:cNvPr id="6" name="Picture 2" descr="C:\Documents and Settings\Admin\Рабочий стол\Новая папка\DSCF2280.jpg"/>
          <p:cNvPicPr>
            <a:picLocks noChangeAspect="1" noChangeArrowheads="1"/>
          </p:cNvPicPr>
          <p:nvPr/>
        </p:nvPicPr>
        <p:blipFill>
          <a:blip r:embed="rId4" cstate="print">
            <a:lum bright="-10000" contrast="10000"/>
          </a:blip>
          <a:srcRect l="2556" t="18432" r="3924" b="16853"/>
          <a:stretch>
            <a:fillRect/>
          </a:stretch>
        </p:blipFill>
        <p:spPr bwMode="auto">
          <a:xfrm rot="5400000">
            <a:off x="6089868" y="903020"/>
            <a:ext cx="3571900" cy="2143140"/>
          </a:xfrm>
          <a:prstGeom prst="roundRect">
            <a:avLst/>
          </a:prstGeom>
          <a:noFill/>
          <a:ln w="28575">
            <a:solidFill>
              <a:srgbClr val="FFFF00"/>
            </a:solidFill>
          </a:ln>
        </p:spPr>
      </p:pic>
      <p:sp>
        <p:nvSpPr>
          <p:cNvPr id="8193" name="Rectangle 1"/>
          <p:cNvSpPr>
            <a:spLocks noChangeArrowheads="1"/>
          </p:cNvSpPr>
          <p:nvPr/>
        </p:nvSpPr>
        <p:spPr bwMode="auto">
          <a:xfrm>
            <a:off x="179512" y="1052939"/>
            <a:ext cx="65527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itchFamily="34" charset="0"/>
                <a:cs typeface="Times New Roman" pitchFamily="18" charset="0"/>
              </a:rPr>
              <a:t>У язычка была любимая кошечка. Она ждала его около дома. Когда киска сердилась, то выгибала спинку. Давай покажем, как киска сердилась и выгибала спинку.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Выгляни в </a:t>
            </a:r>
            <a:r>
              <a:rPr kumimoji="0" lang="ru-RU" sz="22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окошечко-там</a:t>
            </a: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 </a:t>
            </a:r>
            <a:r>
              <a:rPr kumimoji="0" lang="ru-RU" sz="22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увидешь</a:t>
            </a: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 кошечку,</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Кошка спинку выгнула, зашипела, прыгнула…</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Рассердилась </a:t>
            </a:r>
            <a:r>
              <a:rPr kumimoji="0" lang="ru-RU" sz="22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киска-не</a:t>
            </a: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 подходите близко!!</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sp>
        <p:nvSpPr>
          <p:cNvPr id="7" name="Прямоугольник 6"/>
          <p:cNvSpPr/>
          <p:nvPr/>
        </p:nvSpPr>
        <p:spPr>
          <a:xfrm>
            <a:off x="3059832" y="3789040"/>
            <a:ext cx="6084168" cy="2585323"/>
          </a:xfrm>
          <a:prstGeom prst="rect">
            <a:avLst/>
          </a:prstGeom>
        </p:spPr>
        <p:txBody>
          <a:bodyPr wrap="square">
            <a:spAutoFit/>
          </a:bodyPr>
          <a:lstStyle/>
          <a:p>
            <a:r>
              <a:rPr lang="ru-RU" b="1" i="1" dirty="0" smtClean="0">
                <a:solidFill>
                  <a:srgbClr val="7030A0"/>
                </a:solidFill>
              </a:rPr>
              <a:t>Описание упражнения: улыбнуться, открыть рот, кончик языка упереть за нижние зубы, «спинку» выгнуть, а боковые края прижать к верхним коренным зубам. Удерживать язык в таком положении под счёт до восьми, потом до десяти.</a:t>
            </a:r>
            <a:br>
              <a:rPr lang="ru-RU" b="1" i="1" dirty="0" smtClean="0">
                <a:solidFill>
                  <a:srgbClr val="7030A0"/>
                </a:solidFill>
              </a:rPr>
            </a:br>
            <a:r>
              <a:rPr lang="ru-RU" b="1" i="1" dirty="0" smtClean="0">
                <a:solidFill>
                  <a:srgbClr val="7030A0"/>
                </a:solidFill>
              </a:rPr>
              <a:t>Язык в положении «сердитая киска»; прижать его верхними зубами и «почесать» в направлении от корня языка к кончику. Повторить 5-6 раз</a:t>
            </a:r>
            <a:r>
              <a:rPr lang="ru-RU" dirty="0" smtClean="0"/>
              <a:t>.</a:t>
            </a:r>
            <a:endParaRPr lang="ru-RU"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39752" y="274638"/>
            <a:ext cx="6347048" cy="1138138"/>
          </a:xfrm>
        </p:spPr>
        <p:txBody>
          <a:bodyPr>
            <a:normAutofit fontScale="90000"/>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«ВКУСНОЕ ВАРЕНЬЕ»</a:t>
            </a:r>
            <a:b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Picture 2" descr="C:\Documents and Settings\Admin\Рабочий стол\Новая папка\DSCF2277.jpg"/>
          <p:cNvPicPr>
            <a:picLocks noGrp="1" noChangeAspect="1" noChangeArrowheads="1"/>
          </p:cNvPicPr>
          <p:nvPr>
            <p:ph idx="1"/>
          </p:nvPr>
        </p:nvPicPr>
        <p:blipFill>
          <a:blip r:embed="rId3" cstate="print"/>
          <a:srcRect/>
          <a:stretch>
            <a:fillRect/>
          </a:stretch>
        </p:blipFill>
        <p:spPr bwMode="auto">
          <a:xfrm>
            <a:off x="6012160" y="3501008"/>
            <a:ext cx="2786082" cy="2428892"/>
          </a:xfrm>
          <a:prstGeom prst="roundRect">
            <a:avLst/>
          </a:prstGeom>
          <a:noFill/>
          <a:ln w="28575">
            <a:solidFill>
              <a:srgbClr val="FFFF00"/>
            </a:solidFill>
          </a:ln>
        </p:spPr>
      </p:pic>
      <p:pic>
        <p:nvPicPr>
          <p:cNvPr id="9" name="Picture 3" descr="C:\Documents and Settings\Admin\Рабочий стол\Новая папка\DSCF2276.jpg"/>
          <p:cNvPicPr>
            <a:picLocks noChangeAspect="1" noChangeArrowheads="1"/>
          </p:cNvPicPr>
          <p:nvPr/>
        </p:nvPicPr>
        <p:blipFill>
          <a:blip r:embed="rId4" cstate="print">
            <a:lum bright="-10000" contrast="10000"/>
          </a:blip>
          <a:srcRect l="9120" t="21402" r="7845" b="23354"/>
          <a:stretch>
            <a:fillRect/>
          </a:stretch>
        </p:blipFill>
        <p:spPr bwMode="auto">
          <a:xfrm rot="5400000">
            <a:off x="-427141" y="867301"/>
            <a:ext cx="3714776" cy="2357454"/>
          </a:xfrm>
          <a:prstGeom prst="roundRect">
            <a:avLst/>
          </a:prstGeom>
          <a:noFill/>
          <a:ln w="28575">
            <a:solidFill>
              <a:srgbClr val="FFFF00"/>
            </a:solidFill>
          </a:ln>
        </p:spPr>
      </p:pic>
      <p:sp>
        <p:nvSpPr>
          <p:cNvPr id="6" name="Прямоугольник 5"/>
          <p:cNvSpPr/>
          <p:nvPr/>
        </p:nvSpPr>
        <p:spPr>
          <a:xfrm>
            <a:off x="2843808" y="1196752"/>
            <a:ext cx="5400600" cy="25545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solidFill>
                  <a:srgbClr val="FF0000"/>
                </a:solidFill>
                <a:effectLst>
                  <a:outerShdw blurRad="50800" dist="39000" dir="5460000" algn="tl">
                    <a:srgbClr val="000000">
                      <a:alpha val="38000"/>
                    </a:srgbClr>
                  </a:outerShdw>
                </a:effectLst>
              </a:rPr>
              <a:t>Так проходит час другой Язычку пора домой. Пришел Язычок и решил чай с варением попить.</a:t>
            </a:r>
          </a:p>
          <a:p>
            <a:r>
              <a:rPr lang="ru-RU" sz="2000" b="1" dirty="0" smtClean="0">
                <a:ln w="11430"/>
                <a:solidFill>
                  <a:srgbClr val="FF0000"/>
                </a:solidFill>
                <a:effectLst>
                  <a:outerShdw blurRad="50800" dist="39000" dir="5460000" algn="tl">
                    <a:srgbClr val="000000">
                      <a:alpha val="38000"/>
                    </a:srgbClr>
                  </a:outerShdw>
                </a:effectLst>
              </a:rPr>
              <a:t>Очень любит Язычок вкусное варение,</a:t>
            </a:r>
          </a:p>
          <a:p>
            <a:r>
              <a:rPr lang="ru-RU" sz="2000" b="1" dirty="0" smtClean="0">
                <a:ln w="11430"/>
                <a:solidFill>
                  <a:srgbClr val="FF0000"/>
                </a:solidFill>
                <a:effectLst>
                  <a:outerShdw blurRad="50800" dist="39000" dir="5460000" algn="tl">
                    <a:srgbClr val="000000">
                      <a:alpha val="38000"/>
                    </a:srgbClr>
                  </a:outerShdw>
                </a:effectLst>
              </a:rPr>
              <a:t>Приготовил он друзьям это угощение.</a:t>
            </a:r>
          </a:p>
          <a:p>
            <a:r>
              <a:rPr lang="ru-RU" sz="2000" b="1" dirty="0" smtClean="0">
                <a:ln w="11430"/>
                <a:solidFill>
                  <a:srgbClr val="FF0000"/>
                </a:solidFill>
                <a:effectLst>
                  <a:outerShdw blurRad="50800" dist="39000" dir="5460000" algn="tl">
                    <a:srgbClr val="000000">
                      <a:alpha val="38000"/>
                    </a:srgbClr>
                  </a:outerShdw>
                </a:effectLst>
              </a:rPr>
              <a:t>Варение приятное, вкусное ароматное.</a:t>
            </a:r>
          </a:p>
          <a:p>
            <a:r>
              <a:rPr lang="ru-RU" sz="2000" b="1" dirty="0" smtClean="0">
                <a:ln w="11430"/>
                <a:solidFill>
                  <a:srgbClr val="FF0000"/>
                </a:solidFill>
                <a:effectLst>
                  <a:outerShdw blurRad="50800" dist="39000" dir="5460000" algn="tl">
                    <a:srgbClr val="000000">
                      <a:alpha val="38000"/>
                    </a:srgbClr>
                  </a:outerShdw>
                </a:effectLst>
              </a:rPr>
              <a:t>Язычок подними, варенье с губки оближи.</a:t>
            </a:r>
            <a:endParaRPr lang="ru-RU" sz="2000" b="1" dirty="0">
              <a:ln w="11430"/>
              <a:solidFill>
                <a:srgbClr val="FF0000"/>
              </a:solidFill>
              <a:effectLst>
                <a:outerShdw blurRad="50800" dist="39000" dir="5460000" algn="tl">
                  <a:srgbClr val="000000">
                    <a:alpha val="38000"/>
                  </a:srgbClr>
                </a:outerShdw>
              </a:effectLst>
            </a:endParaRPr>
          </a:p>
        </p:txBody>
      </p:sp>
      <p:sp>
        <p:nvSpPr>
          <p:cNvPr id="10" name="Прямоугольник 9"/>
          <p:cNvSpPr/>
          <p:nvPr/>
        </p:nvSpPr>
        <p:spPr>
          <a:xfrm>
            <a:off x="251520" y="3933056"/>
            <a:ext cx="6048672" cy="2862322"/>
          </a:xfrm>
          <a:prstGeom prst="rect">
            <a:avLst/>
          </a:prstGeom>
        </p:spPr>
        <p:txBody>
          <a:bodyPr wrap="square">
            <a:spAutoFit/>
          </a:bodyPr>
          <a:lstStyle/>
          <a:p>
            <a:r>
              <a:rPr lang="ru-RU" sz="2000" b="1" i="1" dirty="0" smtClean="0">
                <a:solidFill>
                  <a:srgbClr val="7030A0"/>
                </a:solidFill>
              </a:rPr>
              <a:t>Описание : улыбнуться, открыть рот, облизать языком верхнюю, а затем нижнюю губу по кругу. Выполнять в одну, а затем в другую сторону. Повторить 4-5 раз. </a:t>
            </a:r>
            <a:br>
              <a:rPr lang="ru-RU" sz="2000" b="1" i="1" dirty="0" smtClean="0">
                <a:solidFill>
                  <a:srgbClr val="7030A0"/>
                </a:solidFill>
              </a:rPr>
            </a:br>
            <a:r>
              <a:rPr lang="ru-RU" sz="2000" b="1" i="1" dirty="0" smtClean="0">
                <a:solidFill>
                  <a:srgbClr val="7030A0"/>
                </a:solidFill>
              </a:rPr>
              <a:t>Улыбнуться, открыть рот, не закрывая рот, облизать языком верхнюю губу, нижней губой стараться язык не поддерживать. Повторить 4-5 раз.</a:t>
            </a:r>
            <a:r>
              <a:rPr lang="ru-RU" sz="2000" b="1" i="1" dirty="0" smtClean="0"/>
              <a:t/>
            </a:r>
            <a:br>
              <a:rPr lang="ru-RU" sz="2000" b="1" i="1" dirty="0" smtClean="0"/>
            </a:br>
            <a:endParaRPr lang="ru-RU" sz="2000" b="1" i="1" dirty="0"/>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32656"/>
            <a:ext cx="8229600" cy="108012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ru-RU" sz="53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«ЧАШКА»</a:t>
            </a:r>
            <a:r>
              <a:rPr lang="ru-RU" sz="4000" b="1" dirty="0" smtClean="0">
                <a:ln w="50800"/>
                <a:solidFill>
                  <a:schemeClr val="bg1">
                    <a:shade val="50000"/>
                  </a:schemeClr>
                </a:solidFill>
              </a:rPr>
              <a:t/>
            </a:r>
            <a:br>
              <a:rPr lang="ru-RU" sz="4000" b="1" dirty="0" smtClean="0">
                <a:ln w="50800"/>
                <a:solidFill>
                  <a:schemeClr val="bg1">
                    <a:shade val="50000"/>
                  </a:schemeClr>
                </a:solidFill>
              </a:rPr>
            </a:br>
            <a:endParaRPr lang="ru-RU" b="1" dirty="0">
              <a:ln w="50800"/>
              <a:solidFill>
                <a:schemeClr val="bg1">
                  <a:shade val="50000"/>
                </a:schemeClr>
              </a:solidFill>
            </a:endParaRPr>
          </a:p>
        </p:txBody>
      </p:sp>
      <p:pic>
        <p:nvPicPr>
          <p:cNvPr id="9" name="Picture 2" descr="C:\Documents and Settings\Admin\Рабочий стол\Новая папка\DSCF2279.jpg"/>
          <p:cNvPicPr>
            <a:picLocks noGrp="1" noChangeAspect="1" noChangeArrowheads="1"/>
          </p:cNvPicPr>
          <p:nvPr>
            <p:ph idx="1"/>
          </p:nvPr>
        </p:nvPicPr>
        <p:blipFill>
          <a:blip r:embed="rId3" cstate="print">
            <a:lum bright="-10000" contrast="10000"/>
          </a:blip>
          <a:srcRect l="22805" t="8651" r="9850"/>
          <a:stretch>
            <a:fillRect/>
          </a:stretch>
        </p:blipFill>
        <p:spPr bwMode="auto">
          <a:xfrm rot="16200000">
            <a:off x="6720722" y="4376622"/>
            <a:ext cx="2286017" cy="2262981"/>
          </a:xfrm>
          <a:prstGeom prst="roundRect">
            <a:avLst/>
          </a:prstGeom>
          <a:noFill/>
          <a:ln w="28575">
            <a:solidFill>
              <a:srgbClr val="FFFF00"/>
            </a:solidFill>
          </a:ln>
        </p:spPr>
      </p:pic>
      <p:pic>
        <p:nvPicPr>
          <p:cNvPr id="10" name="Picture 3" descr="C:\Documents and Settings\Admin\Рабочий стол\Новая папка\DSCF2278.jpg"/>
          <p:cNvPicPr>
            <a:picLocks noChangeAspect="1" noChangeArrowheads="1"/>
          </p:cNvPicPr>
          <p:nvPr/>
        </p:nvPicPr>
        <p:blipFill>
          <a:blip r:embed="rId4" cstate="print">
            <a:lum bright="-10000" contrast="20000"/>
          </a:blip>
          <a:srcRect l="26324" t="10417" r="25140" b="24868"/>
          <a:stretch>
            <a:fillRect/>
          </a:stretch>
        </p:blipFill>
        <p:spPr bwMode="auto">
          <a:xfrm>
            <a:off x="395536" y="404664"/>
            <a:ext cx="2571768" cy="2857520"/>
          </a:xfrm>
          <a:prstGeom prst="roundRect">
            <a:avLst/>
          </a:prstGeom>
          <a:noFill/>
          <a:ln w="28575">
            <a:solidFill>
              <a:srgbClr val="FFFF00"/>
            </a:solidFill>
          </a:ln>
        </p:spPr>
      </p:pic>
      <p:sp>
        <p:nvSpPr>
          <p:cNvPr id="6" name="Прямоугольник 5"/>
          <p:cNvSpPr/>
          <p:nvPr/>
        </p:nvSpPr>
        <p:spPr>
          <a:xfrm>
            <a:off x="3059832" y="980728"/>
            <a:ext cx="5904656" cy="2954655"/>
          </a:xfrm>
          <a:prstGeom prst="rect">
            <a:avLst/>
          </a:prstGeom>
        </p:spPr>
        <p:txBody>
          <a:bodyPr wrap="square">
            <a:spAutoFit/>
          </a:bodyPr>
          <a:lstStyle/>
          <a:p>
            <a:r>
              <a:rPr lang="ru-RU" sz="2400" b="1" dirty="0" smtClean="0">
                <a:solidFill>
                  <a:srgbClr val="00B050"/>
                </a:solidFill>
              </a:rPr>
              <a:t>Поел Язычок варение и решил чаю выпить. Давай покажем, какая у него была красивая чашка.</a:t>
            </a:r>
          </a:p>
          <a:p>
            <a:r>
              <a:rPr lang="ru-RU" dirty="0" smtClean="0">
                <a:solidFill>
                  <a:srgbClr val="00B050"/>
                </a:solidFill>
              </a:rPr>
              <a:t/>
            </a:r>
            <a:br>
              <a:rPr lang="ru-RU" dirty="0" smtClean="0">
                <a:solidFill>
                  <a:srgbClr val="00B050"/>
                </a:solidFill>
              </a:rPr>
            </a:br>
            <a:r>
              <a:rPr lang="ru-RU" sz="2400" b="1" dirty="0" smtClean="0">
                <a:solidFill>
                  <a:srgbClr val="00B050"/>
                </a:solidFill>
              </a:rPr>
              <a:t>Вкусное варение поели </a:t>
            </a:r>
            <a:br>
              <a:rPr lang="ru-RU" sz="2400" b="1" dirty="0" smtClean="0">
                <a:solidFill>
                  <a:srgbClr val="00B050"/>
                </a:solidFill>
              </a:rPr>
            </a:br>
            <a:r>
              <a:rPr lang="ru-RU" sz="2400" b="1" dirty="0" smtClean="0">
                <a:solidFill>
                  <a:srgbClr val="00B050"/>
                </a:solidFill>
              </a:rPr>
              <a:t>Выпить чаю захотели. </a:t>
            </a:r>
            <a:br>
              <a:rPr lang="ru-RU" sz="2400" b="1" dirty="0" smtClean="0">
                <a:solidFill>
                  <a:srgbClr val="00B050"/>
                </a:solidFill>
              </a:rPr>
            </a:br>
            <a:r>
              <a:rPr lang="ru-RU" sz="2400" b="1" dirty="0" smtClean="0">
                <a:solidFill>
                  <a:srgbClr val="00B050"/>
                </a:solidFill>
              </a:rPr>
              <a:t>Язычок мы к носу тянем,</a:t>
            </a:r>
            <a:br>
              <a:rPr lang="ru-RU" sz="2400" b="1" dirty="0" smtClean="0">
                <a:solidFill>
                  <a:srgbClr val="00B050"/>
                </a:solidFill>
              </a:rPr>
            </a:br>
            <a:r>
              <a:rPr lang="ru-RU" sz="2400" b="1" dirty="0" smtClean="0">
                <a:solidFill>
                  <a:srgbClr val="00B050"/>
                </a:solidFill>
              </a:rPr>
              <a:t>Чашку с чаем представляем</a:t>
            </a:r>
            <a:r>
              <a:rPr lang="ru-RU" sz="2400" b="1" dirty="0" smtClean="0">
                <a:solidFill>
                  <a:srgbClr val="00240E"/>
                </a:solidFill>
              </a:rPr>
              <a:t>.</a:t>
            </a:r>
            <a:endParaRPr lang="ru-RU" sz="2400" b="1" dirty="0">
              <a:solidFill>
                <a:srgbClr val="00240E"/>
              </a:solidFill>
            </a:endParaRPr>
          </a:p>
        </p:txBody>
      </p:sp>
      <p:sp>
        <p:nvSpPr>
          <p:cNvPr id="7" name="Прямоугольник 6"/>
          <p:cNvSpPr/>
          <p:nvPr/>
        </p:nvSpPr>
        <p:spPr>
          <a:xfrm>
            <a:off x="179512" y="4077072"/>
            <a:ext cx="6678488" cy="1938992"/>
          </a:xfrm>
          <a:prstGeom prst="rect">
            <a:avLst/>
          </a:prstGeom>
        </p:spPr>
        <p:txBody>
          <a:bodyPr wrap="square">
            <a:spAutoFit/>
          </a:bodyPr>
          <a:lstStyle/>
          <a:p>
            <a:r>
              <a:rPr lang="ru-RU" sz="2000" b="1" i="1" dirty="0" smtClean="0">
                <a:solidFill>
                  <a:srgbClr val="002060"/>
                </a:solidFill>
              </a:rPr>
              <a:t>Описание : улыбнуться, открыть рот, высунуть язык и тянуть его к носу. Стараться. Чтобы бока языка были загнутые в виде чашечки (чтобы чай не проливался). Удерживать язык в таком положении под счёт до пяти, потом до десяти. Повторить 3-4 раза.</a:t>
            </a:r>
            <a:endParaRPr lang="ru-RU" sz="2000" b="1" i="1"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C:\Documents and Settings\Admin\Мои документы\для оформления тит. листов рамочки\фоторамочки\1259251143_futuru_ru_137.jpg"/>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511816"/>
          </a:xfrm>
        </p:spPr>
        <p:txBody>
          <a:bodyPr/>
          <a:lstStyle/>
          <a:p>
            <a:r>
              <a:rPr lang="ru-RU" b="1" dirty="0" smtClean="0">
                <a:solidFill>
                  <a:schemeClr val="accent3">
                    <a:lumMod val="50000"/>
                  </a:schemeClr>
                </a:solidFill>
              </a:rPr>
              <a:t/>
            </a:r>
            <a:br>
              <a:rPr lang="ru-RU" b="1" dirty="0" smtClean="0">
                <a:solidFill>
                  <a:schemeClr val="accent3">
                    <a:lumMod val="50000"/>
                  </a:schemeClr>
                </a:solidFill>
              </a:rPr>
            </a:br>
            <a:r>
              <a:rPr lang="ru-RU" b="1" dirty="0" smtClean="0">
                <a:solidFill>
                  <a:srgbClr val="002060"/>
                </a:solidFill>
              </a:rPr>
              <a:t> </a:t>
            </a: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Каждый ребёнок </a:t>
            </a:r>
            <a:b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всем на диво-</a:t>
            </a:r>
            <a:b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Должен говорить красиво </a:t>
            </a:r>
            <a:b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И тогда </a:t>
            </a:r>
            <a:b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язык родной </a:t>
            </a:r>
            <a:b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Должен понимать</a:t>
            </a:r>
            <a:b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его любой!</a:t>
            </a:r>
            <a:endParaRPr lang="ru-RU" sz="4000" b="1" dirty="0">
              <a:solidFill>
                <a:schemeClr val="accent3">
                  <a:lumMod val="50000"/>
                </a:schemeClr>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1916832"/>
            <a:ext cx="8229600" cy="4512564"/>
          </a:xfrm>
        </p:spPr>
        <p:txBody>
          <a:bodyPr>
            <a:normAutofit fontScale="90000"/>
          </a:bodyPr>
          <a:lstStyle/>
          <a:p>
            <a:r>
              <a:rPr lang="ru-RU" sz="3100" b="1" i="1" dirty="0" smtClean="0">
                <a:solidFill>
                  <a:srgbClr val="7030A0"/>
                </a:solidFill>
              </a:rPr>
              <a:t>           Рекомендации по проведению артикуляционных упражнений</a:t>
            </a:r>
            <a:br>
              <a:rPr lang="ru-RU" sz="3100" b="1" i="1" dirty="0" smtClean="0">
                <a:solidFill>
                  <a:srgbClr val="7030A0"/>
                </a:solidFill>
              </a:rPr>
            </a:br>
            <a:r>
              <a:rPr lang="ru-RU" sz="2200" b="1" i="1" dirty="0" smtClean="0">
                <a:solidFill>
                  <a:srgbClr val="C00000"/>
                </a:solidFill>
              </a:rPr>
              <a:t/>
            </a:r>
            <a:br>
              <a:rPr lang="ru-RU" sz="2200" b="1" i="1" dirty="0" smtClean="0">
                <a:solidFill>
                  <a:srgbClr val="C00000"/>
                </a:solidFill>
              </a:rPr>
            </a:br>
            <a:r>
              <a:rPr lang="ru-RU" sz="2200" b="1" i="1" dirty="0" smtClean="0">
                <a:solidFill>
                  <a:srgbClr val="C00000"/>
                </a:solidFill>
              </a:rPr>
              <a:t>                        </a:t>
            </a:r>
            <a:r>
              <a:rPr lang="ru-RU" sz="2200" b="1" dirty="0" smtClean="0">
                <a:solidFill>
                  <a:srgbClr val="C00000"/>
                </a:solidFill>
                <a:latin typeface="Tahoma" pitchFamily="34" charset="0"/>
                <a:ea typeface="Tahoma" pitchFamily="34" charset="0"/>
                <a:cs typeface="Tahoma" pitchFamily="34" charset="0"/>
              </a:rPr>
              <a:t> Сначала упражнения надо выполнять медленно, перед зеркалом, так как ребёнку необходим зрительный контроль. После 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a:t>
            </a:r>
            <a:br>
              <a:rPr lang="ru-RU" sz="2200" b="1" dirty="0" smtClean="0">
                <a:solidFill>
                  <a:srgbClr val="C00000"/>
                </a:solidFill>
                <a:latin typeface="Tahoma" pitchFamily="34" charset="0"/>
                <a:ea typeface="Tahoma" pitchFamily="34" charset="0"/>
                <a:cs typeface="Tahoma" pitchFamily="34" charset="0"/>
              </a:rPr>
            </a:br>
            <a:r>
              <a:rPr lang="ru-RU" sz="2200" b="1" dirty="0" smtClean="0">
                <a:solidFill>
                  <a:srgbClr val="C00000"/>
                </a:solidFill>
                <a:latin typeface="Tahoma" pitchFamily="34" charset="0"/>
                <a:ea typeface="Tahoma" pitchFamily="34" charset="0"/>
                <a:cs typeface="Tahoma" pitchFamily="34" charset="0"/>
              </a:rPr>
              <a:t>Затем темп упражнений можно увеличить и выполнять их под счёт. Но при этом следите за тем, чтобы упражнения выполнялись точно и плавно, иначе занятия не имеют смысла.</a:t>
            </a:r>
            <a:br>
              <a:rPr lang="ru-RU" sz="2200" b="1" dirty="0" smtClean="0">
                <a:solidFill>
                  <a:srgbClr val="C00000"/>
                </a:solidFill>
                <a:latin typeface="Tahoma" pitchFamily="34" charset="0"/>
                <a:ea typeface="Tahoma" pitchFamily="34" charset="0"/>
                <a:cs typeface="Tahoma" pitchFamily="34" charset="0"/>
              </a:rPr>
            </a:br>
            <a:r>
              <a:rPr lang="ru-RU" sz="2200" b="1" dirty="0" smtClean="0">
                <a:solidFill>
                  <a:srgbClr val="C00000"/>
                </a:solidFill>
                <a:latin typeface="Tahoma" pitchFamily="34" charset="0"/>
                <a:ea typeface="Tahoma" pitchFamily="34" charset="0"/>
                <a:cs typeface="Tahoma" pitchFamily="34" charset="0"/>
              </a:rPr>
              <a:t>Лучше заниматься два раза в день (утром и вечером) в течении 5 – 7 минут, в зависимости от возраста и усидчивости ребёнка</a:t>
            </a:r>
            <a:r>
              <a:rPr lang="ru-RU" sz="2200" b="1" dirty="0" smtClean="0">
                <a:solidFill>
                  <a:srgbClr val="C00000"/>
                </a:solidFill>
              </a:rPr>
              <a:t>.</a:t>
            </a:r>
            <a:br>
              <a:rPr lang="ru-RU" sz="2200" b="1" dirty="0" smtClean="0">
                <a:solidFill>
                  <a:srgbClr val="C0000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pic>
        <p:nvPicPr>
          <p:cNvPr id="7" name="Picture 2" descr="C:\Documents and Settings\Admin\Мои документы\для оформления тит. листов рамочки\картинки для оформления\картинки и рамочки 2\sun020.png"/>
          <p:cNvPicPr>
            <a:picLocks noGrp="1" noChangeAspect="1" noChangeArrowheads="1"/>
          </p:cNvPicPr>
          <p:nvPr>
            <p:ph idx="1"/>
          </p:nvPr>
        </p:nvPicPr>
        <p:blipFill>
          <a:blip r:embed="rId3" cstate="print"/>
          <a:srcRect/>
          <a:stretch>
            <a:fillRect/>
          </a:stretch>
        </p:blipFill>
        <p:spPr bwMode="auto">
          <a:xfrm rot="20515571">
            <a:off x="53306" y="-117217"/>
            <a:ext cx="2033090" cy="1830782"/>
          </a:xfrm>
          <a:prstGeom prst="rect">
            <a:avLst/>
          </a:prstGeom>
          <a:noFill/>
        </p:spPr>
      </p:pic>
      <p:pic>
        <p:nvPicPr>
          <p:cNvPr id="5" name="Рисунок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29500" y1="22000" x2="29500" y2="22000"/>
                        <a14:foregroundMark x1="30000" y1="46000" x2="30000" y2="46000"/>
                        <a14:foregroundMark x1="87500" y1="22500" x2="87500" y2="22500"/>
                        <a14:foregroundMark x1="90500" y1="69000" x2="90500" y2="69000"/>
                        <a14:foregroundMark x1="92000" y1="87000" x2="92000" y2="87000"/>
                        <a14:foregroundMark x1="53000" y1="85000" x2="53000" y2="85000"/>
                        <a14:foregroundMark x1="50500" y1="7000" x2="50500" y2="7000"/>
                        <a14:foregroundMark x1="73500" y1="4000" x2="73500" y2="4000"/>
                        <a14:foregroundMark x1="60000" y1="4000" x2="60000" y2="4000"/>
                        <a14:foregroundMark x1="30500" y1="26000" x2="30500" y2="26000"/>
                        <a14:foregroundMark x1="25500" y1="64000" x2="25500" y2="64000"/>
                        <a14:foregroundMark x1="30000" y1="14500" x2="30000" y2="14500"/>
                        <a14:foregroundMark x1="28000" y1="26500" x2="28000" y2="26500"/>
                        <a14:foregroundMark x1="17000" y1="20500" x2="17000" y2="20500"/>
                      </a14:backgroundRemoval>
                    </a14:imgEffect>
                  </a14:imgLayer>
                </a14:imgProps>
              </a:ext>
              <a:ext uri="{28A0092B-C50C-407E-A947-70E740481C1C}">
                <a14:useLocalDpi xmlns="" xmlns:a14="http://schemas.microsoft.com/office/drawing/2010/main" val="0"/>
              </a:ext>
            </a:extLst>
          </a:blip>
          <a:stretch>
            <a:fillRect/>
          </a:stretch>
        </p:blipFill>
        <p:spPr>
          <a:xfrm>
            <a:off x="6516216" y="4953000"/>
            <a:ext cx="1905000" cy="1905000"/>
          </a:xfrm>
          <a:prstGeom prst="rect">
            <a:avLst/>
          </a:prstGeom>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idx="4294967295"/>
          </p:nvPr>
        </p:nvSpPr>
        <p:spPr>
          <a:xfrm>
            <a:off x="0" y="2997200"/>
            <a:ext cx="8229600" cy="3432175"/>
          </a:xfrm>
        </p:spPr>
        <p:txBody>
          <a:bodyPr>
            <a:normAutofit fontScale="90000"/>
          </a:bodyPr>
          <a:lstStyle/>
          <a:p>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8" name="Прямоугольник 7"/>
          <p:cNvSpPr/>
          <p:nvPr/>
        </p:nvSpPr>
        <p:spPr>
          <a:xfrm>
            <a:off x="467544" y="260648"/>
            <a:ext cx="7776864" cy="2862322"/>
          </a:xfrm>
          <a:prstGeom prst="rect">
            <a:avLst/>
          </a:prstGeom>
        </p:spPr>
        <p:txBody>
          <a:bodyPr wrap="square">
            <a:spAutoFit/>
          </a:bodyPr>
          <a:lstStyle/>
          <a:p>
            <a:r>
              <a:rPr lang="ru-RU" sz="2000" b="1" dirty="0" smtClean="0">
                <a:solidFill>
                  <a:srgbClr val="C00000"/>
                </a:solidFill>
                <a:latin typeface="Tahoma" pitchFamily="34" charset="0"/>
                <a:ea typeface="Tahoma" pitchFamily="34" charset="0"/>
                <a:cs typeface="Tahoma" pitchFamily="34" charset="0"/>
              </a:rPr>
              <a:t>Занимаясь с детьми 3 – 4 летнего возраста, следите, чтобы они усвоили основные движения.</a:t>
            </a:r>
            <a:br>
              <a:rPr lang="ru-RU" sz="2000" b="1" dirty="0" smtClean="0">
                <a:solidFill>
                  <a:srgbClr val="C00000"/>
                </a:solidFill>
                <a:latin typeface="Tahoma" pitchFamily="34" charset="0"/>
                <a:ea typeface="Tahoma" pitchFamily="34" charset="0"/>
                <a:cs typeface="Tahoma" pitchFamily="34" charset="0"/>
              </a:rPr>
            </a:br>
            <a:r>
              <a:rPr lang="ru-RU" sz="2000" b="1" dirty="0" smtClean="0">
                <a:solidFill>
                  <a:srgbClr val="C00000"/>
                </a:solidFill>
                <a:latin typeface="Tahoma" pitchFamily="34" charset="0"/>
                <a:ea typeface="Tahoma" pitchFamily="34" charset="0"/>
                <a:cs typeface="Tahoma" pitchFamily="34" charset="0"/>
              </a:rPr>
              <a:t>К детям 4 – 5 лет требования повышаются: движения должны быть всё более чёткими и плавными, без подёргиваний.</a:t>
            </a:r>
            <a:br>
              <a:rPr lang="ru-RU" sz="2000" b="1" dirty="0" smtClean="0">
                <a:solidFill>
                  <a:srgbClr val="C00000"/>
                </a:solidFill>
                <a:latin typeface="Tahoma" pitchFamily="34" charset="0"/>
                <a:ea typeface="Tahoma" pitchFamily="34" charset="0"/>
                <a:cs typeface="Tahoma" pitchFamily="34" charset="0"/>
              </a:rPr>
            </a:br>
            <a:r>
              <a:rPr lang="ru-RU" sz="2000" b="1" dirty="0" smtClean="0">
                <a:solidFill>
                  <a:srgbClr val="C00000"/>
                </a:solidFill>
                <a:latin typeface="Tahoma" pitchFamily="34" charset="0"/>
                <a:ea typeface="Tahoma" pitchFamily="34" charset="0"/>
                <a:cs typeface="Tahoma" pitchFamily="34" charset="0"/>
              </a:rPr>
              <a:t>В 6 – 7 летнем возрасте дети выполняют упражнения в быстром темпе и умеют удерживать положение языка некоторое время без изменений</a:t>
            </a:r>
            <a:r>
              <a:rPr lang="ru-RU" sz="2000" b="1" dirty="0" smtClean="0">
                <a:solidFill>
                  <a:schemeClr val="accent1"/>
                </a:solidFill>
                <a:latin typeface="Tahoma" pitchFamily="34" charset="0"/>
                <a:ea typeface="Tahoma" pitchFamily="34" charset="0"/>
                <a:cs typeface="Tahoma" pitchFamily="34" charset="0"/>
              </a:rPr>
              <a:t>.</a:t>
            </a:r>
            <a:br>
              <a:rPr lang="ru-RU" sz="2000" b="1" dirty="0" smtClean="0">
                <a:solidFill>
                  <a:schemeClr val="accent1"/>
                </a:solidFill>
                <a:latin typeface="Tahoma" pitchFamily="34" charset="0"/>
                <a:ea typeface="Tahoma" pitchFamily="34" charset="0"/>
                <a:cs typeface="Tahoma" pitchFamily="34" charset="0"/>
              </a:rPr>
            </a:br>
            <a:endParaRPr lang="ru-RU" sz="2000" b="1" dirty="0">
              <a:latin typeface="Tahoma" pitchFamily="34" charset="0"/>
              <a:ea typeface="Tahoma" pitchFamily="34" charset="0"/>
              <a:cs typeface="Tahoma" pitchFamily="34" charset="0"/>
            </a:endParaRPr>
          </a:p>
        </p:txBody>
      </p:sp>
      <p:pic>
        <p:nvPicPr>
          <p:cNvPr id="10" name="Picture 5"/>
          <p:cNvPicPr>
            <a:picLocks noChangeAspect="1" noChangeArrowheads="1"/>
          </p:cNvPicPr>
          <p:nvPr/>
        </p:nvPicPr>
        <p:blipFill>
          <a:blip r:embed="rId3" cstate="print"/>
          <a:srcRect/>
          <a:stretch>
            <a:fillRect/>
          </a:stretch>
        </p:blipFill>
        <p:spPr bwMode="auto">
          <a:xfrm>
            <a:off x="6444208" y="3717032"/>
            <a:ext cx="1928812" cy="26892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99592" y="3140968"/>
            <a:ext cx="3672408" cy="3284984"/>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pic>
        <p:nvPicPr>
          <p:cNvPr id="6" name="Picture 2" descr="E:\Рабочий стол\Анастасия Музыка\Коррекция\Уроки логопеда - копия\Весёлая прогулка\1.jpg"/>
          <p:cNvPicPr>
            <a:picLocks noChangeAspect="1" noChangeArrowheads="1"/>
          </p:cNvPicPr>
          <p:nvPr/>
        </p:nvPicPr>
        <p:blipFill>
          <a:blip r:embed="rId3" cstate="screen"/>
          <a:srcRect/>
          <a:stretch>
            <a:fillRect/>
          </a:stretch>
        </p:blipFill>
        <p:spPr bwMode="auto">
          <a:xfrm>
            <a:off x="251520" y="1412776"/>
            <a:ext cx="4320480" cy="49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1992297" y="1"/>
            <a:ext cx="1312859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Сказка про то,</a:t>
            </a:r>
          </a:p>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 как язычок в зоопарк ходил</a:t>
            </a: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72408" cy="5262979"/>
          </a:xfrm>
          <a:prstGeom prst="rect">
            <a:avLst/>
          </a:prstGeom>
        </p:spPr>
        <p:txBody>
          <a:bodyPr wrap="square">
            <a:spAutoFit/>
          </a:bodyPr>
          <a:lstStyle/>
          <a:p>
            <a:r>
              <a:rPr lang="ru-RU" sz="2400" b="1" dirty="0" smtClean="0">
                <a:solidFill>
                  <a:schemeClr val="accent6">
                    <a:lumMod val="75000"/>
                  </a:schemeClr>
                </a:solidFill>
                <a:latin typeface="Tahoma" pitchFamily="34" charset="0"/>
                <a:ea typeface="Tahoma" pitchFamily="34" charset="0"/>
                <a:cs typeface="Tahoma" pitchFamily="34" charset="0"/>
              </a:rPr>
              <a:t>Язык в ротике живет</a:t>
            </a:r>
          </a:p>
          <a:p>
            <a:r>
              <a:rPr lang="ru-RU" sz="2400" b="1" dirty="0" smtClean="0">
                <a:solidFill>
                  <a:schemeClr val="accent6">
                    <a:lumMod val="75000"/>
                  </a:schemeClr>
                </a:solidFill>
                <a:latin typeface="Tahoma" pitchFamily="34" charset="0"/>
                <a:ea typeface="Tahoma" pitchFamily="34" charset="0"/>
                <a:cs typeface="Tahoma" pitchFamily="34" charset="0"/>
              </a:rPr>
              <a:t>Никогда не устает,</a:t>
            </a:r>
          </a:p>
          <a:p>
            <a:r>
              <a:rPr lang="ru-RU" sz="2400" b="1" dirty="0" smtClean="0">
                <a:solidFill>
                  <a:schemeClr val="accent6">
                    <a:lumMod val="75000"/>
                  </a:schemeClr>
                </a:solidFill>
                <a:latin typeface="Tahoma" pitchFamily="34" charset="0"/>
                <a:ea typeface="Tahoma" pitchFamily="34" charset="0"/>
                <a:cs typeface="Tahoma" pitchFamily="34" charset="0"/>
              </a:rPr>
              <a:t>Чтоб он ловким был умелым,</a:t>
            </a:r>
          </a:p>
          <a:p>
            <a:r>
              <a:rPr lang="ru-RU" sz="2400" b="1" dirty="0" smtClean="0">
                <a:solidFill>
                  <a:schemeClr val="accent6">
                    <a:lumMod val="75000"/>
                  </a:schemeClr>
                </a:solidFill>
                <a:latin typeface="Tahoma" pitchFamily="34" charset="0"/>
                <a:ea typeface="Tahoma" pitchFamily="34" charset="0"/>
                <a:cs typeface="Tahoma" pitchFamily="34" charset="0"/>
              </a:rPr>
              <a:t>Чтобы слушался тебя,</a:t>
            </a:r>
          </a:p>
          <a:p>
            <a:r>
              <a:rPr lang="ru-RU" sz="2400" b="1" dirty="0" smtClean="0">
                <a:solidFill>
                  <a:schemeClr val="accent6">
                    <a:lumMod val="75000"/>
                  </a:schemeClr>
                </a:solidFill>
                <a:latin typeface="Tahoma" pitchFamily="34" charset="0"/>
                <a:ea typeface="Tahoma" pitchFamily="34" charset="0"/>
                <a:cs typeface="Tahoma" pitchFamily="34" charset="0"/>
              </a:rPr>
              <a:t>Каждый день зарядку делай,</a:t>
            </a:r>
          </a:p>
          <a:p>
            <a:r>
              <a:rPr lang="ru-RU" sz="2400" b="1" dirty="0" smtClean="0">
                <a:solidFill>
                  <a:schemeClr val="accent6">
                    <a:lumMod val="75000"/>
                  </a:schemeClr>
                </a:solidFill>
                <a:latin typeface="Tahoma" pitchFamily="34" charset="0"/>
                <a:ea typeface="Tahoma" pitchFamily="34" charset="0"/>
                <a:cs typeface="Tahoma" pitchFamily="34" charset="0"/>
              </a:rPr>
              <a:t>Перед зеркалом шутя!</a:t>
            </a:r>
          </a:p>
          <a:p>
            <a:r>
              <a:rPr lang="ru-RU" sz="2400" b="1" dirty="0" smtClean="0">
                <a:solidFill>
                  <a:schemeClr val="accent6">
                    <a:lumMod val="75000"/>
                  </a:schemeClr>
                </a:solidFill>
                <a:latin typeface="Tahoma" pitchFamily="34" charset="0"/>
                <a:ea typeface="Tahoma" pitchFamily="34" charset="0"/>
                <a:cs typeface="Tahoma" pitchFamily="34" charset="0"/>
              </a:rPr>
              <a:t>В зоопарк пойдем сейчас</a:t>
            </a:r>
          </a:p>
          <a:p>
            <a:r>
              <a:rPr lang="ru-RU" sz="2400" b="1" dirty="0" smtClean="0">
                <a:solidFill>
                  <a:schemeClr val="accent6">
                    <a:lumMod val="75000"/>
                  </a:schemeClr>
                </a:solidFill>
                <a:latin typeface="Tahoma" pitchFamily="34" charset="0"/>
                <a:ea typeface="Tahoma" pitchFamily="34" charset="0"/>
                <a:cs typeface="Tahoma" pitchFamily="34" charset="0"/>
              </a:rPr>
              <a:t>Покажем </a:t>
            </a:r>
            <a:r>
              <a:rPr lang="ru-RU" sz="2400" b="1" dirty="0" err="1" smtClean="0">
                <a:solidFill>
                  <a:schemeClr val="accent6">
                    <a:lumMod val="75000"/>
                  </a:schemeClr>
                </a:solidFill>
                <a:latin typeface="Tahoma" pitchFamily="34" charset="0"/>
                <a:ea typeface="Tahoma" pitchFamily="34" charset="0"/>
                <a:cs typeface="Tahoma" pitchFamily="34" charset="0"/>
              </a:rPr>
              <a:t>всех,кто</a:t>
            </a:r>
            <a:r>
              <a:rPr lang="ru-RU" sz="2400" b="1" dirty="0" smtClean="0">
                <a:solidFill>
                  <a:schemeClr val="accent6">
                    <a:lumMod val="75000"/>
                  </a:schemeClr>
                </a:solidFill>
                <a:latin typeface="Tahoma" pitchFamily="34" charset="0"/>
                <a:ea typeface="Tahoma" pitchFamily="34" charset="0"/>
                <a:cs typeface="Tahoma" pitchFamily="34" charset="0"/>
              </a:rPr>
              <a:t> встретит нас.</a:t>
            </a:r>
            <a:endParaRPr lang="ru-RU" sz="2400" b="1" dirty="0">
              <a:solidFill>
                <a:schemeClr val="accent6">
                  <a:lumMod val="75000"/>
                </a:schemeClr>
              </a:solidFill>
              <a:latin typeface="Tahoma" pitchFamily="34" charset="0"/>
              <a:ea typeface="Tahoma" pitchFamily="34" charset="0"/>
              <a:cs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467544" y="548680"/>
            <a:ext cx="8119214" cy="3528392"/>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«Чистим зубки»</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3100" b="1" dirty="0" smtClean="0">
                <a:solidFill>
                  <a:schemeClr val="accent3">
                    <a:lumMod val="75000"/>
                  </a:schemeClr>
                </a:solidFill>
              </a:rPr>
              <a:t>Язычок утром встал,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Чистить зубки побежал.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Вправо-влево, вправо-влево</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Чистим зубки мы умело.</a:t>
            </a:r>
            <a:r>
              <a:rPr lang="ru-RU" dirty="0" smtClean="0"/>
              <a:t/>
            </a:r>
            <a:br>
              <a:rPr lang="ru-RU" dirty="0" smtClean="0"/>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800" dirty="0" smtClean="0">
                <a:solidFill>
                  <a:schemeClr val="accent1">
                    <a:lumMod val="50000"/>
                  </a:schemeClr>
                </a:solidFill>
                <a:latin typeface="Times New Roman" pitchFamily="18" charset="0"/>
                <a:cs typeface="Times New Roman" pitchFamily="18" charset="0"/>
              </a:rPr>
              <a:t/>
            </a:r>
            <a:br>
              <a:rPr lang="ru-RU" sz="2800" dirty="0" smtClean="0">
                <a:solidFill>
                  <a:schemeClr val="accent1">
                    <a:lumMod val="50000"/>
                  </a:schemeClr>
                </a:solidFill>
                <a:latin typeface="Times New Roman" pitchFamily="18" charset="0"/>
                <a:cs typeface="Times New Roman" pitchFamily="18" charset="0"/>
              </a:rPr>
            </a:br>
            <a:endParaRPr lang="ru-RU" sz="2800" dirty="0"/>
          </a:p>
        </p:txBody>
      </p:sp>
      <p:sp>
        <p:nvSpPr>
          <p:cNvPr id="7" name="Прямоугольник 6"/>
          <p:cNvSpPr/>
          <p:nvPr/>
        </p:nvSpPr>
        <p:spPr>
          <a:xfrm>
            <a:off x="-1992297" y="1"/>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16016" y="1556792"/>
            <a:ext cx="3672408"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sp>
        <p:nvSpPr>
          <p:cNvPr id="9" name="Прямоугольник 8"/>
          <p:cNvSpPr/>
          <p:nvPr/>
        </p:nvSpPr>
        <p:spPr>
          <a:xfrm>
            <a:off x="467544" y="5157192"/>
            <a:ext cx="8064896" cy="1200329"/>
          </a:xfrm>
          <a:prstGeom prst="rect">
            <a:avLst/>
          </a:prstGeom>
        </p:spPr>
        <p:txBody>
          <a:bodyPr wrap="square">
            <a:spAutoFit/>
          </a:bodyPr>
          <a:lstStyle/>
          <a:p>
            <a:r>
              <a:rPr lang="ru-RU" b="1" i="1" dirty="0" smtClean="0">
                <a:solidFill>
                  <a:srgbClr val="7030A0"/>
                </a:solidFill>
                <a:cs typeface="Times New Roman" pitchFamily="18" charset="0"/>
              </a:rPr>
              <a:t>Описание: улыбнуться, приоткрыть рот. Кончиком языка «почистить» нижние, затем верхние зубы с внутренней стороны, делая движения языком вправо - влево. Нижняя челюсть при этом не двигается</a:t>
            </a:r>
            <a:endParaRPr lang="ru-RU" b="1" i="1" dirty="0">
              <a:solidFill>
                <a:srgbClr val="7030A0"/>
              </a:solidFill>
            </a:endParaRPr>
          </a:p>
        </p:txBody>
      </p:sp>
      <p:pic>
        <p:nvPicPr>
          <p:cNvPr id="10" name="Рисунок 9" descr="__19318"/>
          <p:cNvPicPr/>
          <p:nvPr/>
        </p:nvPicPr>
        <p:blipFill>
          <a:blip r:embed="rId3" cstate="print"/>
          <a:srcRect l="2573" t="3542" r="7064" b="3542"/>
          <a:stretch>
            <a:fillRect/>
          </a:stretch>
        </p:blipFill>
        <p:spPr bwMode="auto">
          <a:xfrm>
            <a:off x="2483768" y="2636912"/>
            <a:ext cx="4533900" cy="25200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914400" y="0"/>
            <a:ext cx="8229600" cy="2708275"/>
          </a:xfrm>
        </p:spPr>
        <p:txBody>
          <a:bodyPr>
            <a:normAutofit fontScale="90000"/>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Tahoma" pitchFamily="34" charset="0"/>
                <a:cs typeface="Tahoma" pitchFamily="34" charset="0"/>
              </a:rPr>
              <a:t>«Вдыхаем аромат цветов»</a:t>
            </a:r>
            <a:r>
              <a:rPr lang="ru-RU" sz="1800" b="1" dirty="0" smtClean="0">
                <a:solidFill>
                  <a:srgbClr val="002060"/>
                </a:solidFill>
              </a:rPr>
              <a:t/>
            </a:r>
            <a:br>
              <a:rPr lang="ru-RU" sz="1800" b="1" dirty="0" smtClean="0">
                <a:solidFill>
                  <a:srgbClr val="002060"/>
                </a:solidFill>
              </a:rPr>
            </a:br>
            <a:r>
              <a:rPr lang="ru-RU" sz="2000" b="1" i="1" dirty="0" smtClean="0">
                <a:solidFill>
                  <a:srgbClr val="002060"/>
                </a:solidFill>
              </a:rPr>
              <a:t>Цель: формирование углубленного </a:t>
            </a:r>
            <a:r>
              <a:rPr lang="ru-RU" sz="2000" b="1" i="1" dirty="0" err="1" smtClean="0">
                <a:solidFill>
                  <a:srgbClr val="002060"/>
                </a:solidFill>
              </a:rPr>
              <a:t>вдоха,тренировка</a:t>
            </a:r>
            <a:r>
              <a:rPr lang="ru-RU" sz="2000" b="1" i="1" dirty="0" smtClean="0">
                <a:solidFill>
                  <a:srgbClr val="002060"/>
                </a:solidFill>
              </a:rPr>
              <a:t> </a:t>
            </a:r>
            <a:br>
              <a:rPr lang="ru-RU" sz="2000" b="1" i="1" dirty="0" smtClean="0">
                <a:solidFill>
                  <a:srgbClr val="002060"/>
                </a:solidFill>
              </a:rPr>
            </a:br>
            <a:r>
              <a:rPr lang="ru-RU" sz="2000" b="1" i="1" dirty="0" smtClean="0">
                <a:solidFill>
                  <a:srgbClr val="002060"/>
                </a:solidFill>
              </a:rPr>
              <a:t>правильного носового дыхания.</a:t>
            </a:r>
            <a:br>
              <a:rPr lang="ru-RU" sz="2000" b="1" i="1" dirty="0" smtClean="0">
                <a:solidFill>
                  <a:srgbClr val="002060"/>
                </a:solidFill>
              </a:rPr>
            </a:br>
            <a:r>
              <a:rPr lang="ru-RU" sz="1800" b="1" dirty="0" smtClean="0">
                <a:solidFill>
                  <a:srgbClr val="002060"/>
                </a:solidFill>
              </a:rPr>
              <a:t/>
            </a:r>
            <a:br>
              <a:rPr lang="ru-RU" sz="1800" b="1" dirty="0" smtClean="0">
                <a:solidFill>
                  <a:srgbClr val="002060"/>
                </a:solidFill>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У входа в зоопарк язычок увидел клумбу с цветами.</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Цветочки были такие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красивые,что</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ему захотелось их понюхать.</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он один цветок и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другой и опять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a:r>
            <a:b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endParaRPr lang="ru-RU" sz="1800" b="1" dirty="0">
              <a:solidFill>
                <a:srgbClr val="FFFF00"/>
              </a:solidFill>
              <a:latin typeface="Tahoma" pitchFamily="34" charset="0"/>
              <a:ea typeface="Tahoma" pitchFamily="34" charset="0"/>
              <a:cs typeface="Tahoma" pitchFamily="34" charset="0"/>
            </a:endParaRPr>
          </a:p>
        </p:txBody>
      </p:sp>
      <p:pic>
        <p:nvPicPr>
          <p:cNvPr id="8" name="Рисунок 7" descr="image004"/>
          <p:cNvPicPr/>
          <p:nvPr/>
        </p:nvPicPr>
        <p:blipFill>
          <a:blip r:embed="rId3" cstate="print"/>
          <a:srcRect l="7215" t="39954" r="57990" b="4338"/>
          <a:stretch>
            <a:fillRect/>
          </a:stretch>
        </p:blipFill>
        <p:spPr bwMode="auto">
          <a:xfrm>
            <a:off x="323528" y="2428868"/>
            <a:ext cx="4104456" cy="4240492"/>
          </a:xfrm>
          <a:prstGeom prst="rect">
            <a:avLst/>
          </a:prstGeom>
          <a:noFill/>
          <a:ln w="9525">
            <a:noFill/>
            <a:miter lim="800000"/>
            <a:headEnd/>
            <a:tailEnd/>
          </a:ln>
        </p:spPr>
      </p:pic>
      <p:sp>
        <p:nvSpPr>
          <p:cNvPr id="2051" name="Rectangle 3"/>
          <p:cNvSpPr>
            <a:spLocks noChangeArrowheads="1"/>
          </p:cNvSpPr>
          <p:nvPr/>
        </p:nvSpPr>
        <p:spPr bwMode="auto">
          <a:xfrm>
            <a:off x="4716016" y="2539716"/>
            <a:ext cx="4032448"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Здравствуй , милый мой цветок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Улыбнулся язычок.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Я с тобою поиграю,</a:t>
            </a:r>
          </a:p>
          <a:p>
            <a:pPr marL="0" marR="0" lvl="0" indent="0" algn="l" defTabSz="914400" rtl="0" eaLnBrk="0" fontAlgn="base" latinLnBrk="0" hangingPunct="0">
              <a:lnSpc>
                <a:spcPct val="100000"/>
              </a:lnSpc>
              <a:spcBef>
                <a:spcPct val="0"/>
              </a:spcBef>
              <a:spcAft>
                <a:spcPct val="0"/>
              </a:spcAft>
              <a:buClrTx/>
              <a:buSzTx/>
              <a:buFontTx/>
              <a:buNone/>
              <a:tabLst/>
            </a:pPr>
            <a:r>
              <a:rPr lang="ru-RU" sz="2000" b="1" dirty="0" smtClean="0">
                <a:solidFill>
                  <a:schemeClr val="accent2"/>
                </a:solidFill>
                <a:latin typeface="Tahoma" pitchFamily="34" charset="0"/>
                <a:ea typeface="Tahoma" pitchFamily="34" charset="0"/>
                <a:cs typeface="Tahoma" pitchFamily="34" charset="0"/>
              </a:rPr>
              <a:t>А</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ромат твой </a:t>
            </a:r>
            <a:r>
              <a:rPr kumimoji="0" lang="ru-RU" sz="20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повдыхаю</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Вдох через нос- нюхать цветок, на выдохе  произнести  «Ах, как  пахнет»</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0" y="0"/>
            <a:ext cx="6372225" cy="1196975"/>
          </a:xfrm>
        </p:spPr>
        <p:txBody>
          <a:bodyPr>
            <a:normAutofit/>
          </a:bodyPr>
          <a:lstStyle/>
          <a:p>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Tahoma" pitchFamily="34" charset="0"/>
                <a:cs typeface="Tahoma" pitchFamily="34" charset="0"/>
              </a:rPr>
              <a:t>«Улыбка – Лягушка»</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r>
            <a:b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br>
            <a:endParaRPr lang="ru-RU"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
        <p:nvSpPr>
          <p:cNvPr id="27649" name="Rectangle 1"/>
          <p:cNvSpPr>
            <a:spLocks noChangeArrowheads="1"/>
          </p:cNvSpPr>
          <p:nvPr/>
        </p:nvSpPr>
        <p:spPr bwMode="auto">
          <a:xfrm>
            <a:off x="179512" y="470937"/>
            <a:ext cx="896448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all"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a typeface="Calibri" pitchFamily="34" charset="0"/>
                <a:cs typeface="Times New Roman" pitchFamily="18" charset="0"/>
              </a:rPr>
              <a:t>Цель: развивать круговые мышцы губ.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А за воротами </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зоопака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 – пруд.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И оттуда </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шлышится</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  </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Это были….правильно -  лягушки.</a:t>
            </a:r>
          </a:p>
        </p:txBody>
      </p:sp>
      <p:pic>
        <p:nvPicPr>
          <p:cNvPr id="8" name="Picture 2" descr="C:\Documents and Settings\Admin\Рабочий стол\Новая папка\DSCF2259.jpg"/>
          <p:cNvPicPr>
            <a:picLocks noChangeAspect="1" noChangeArrowheads="1"/>
          </p:cNvPicPr>
          <p:nvPr/>
        </p:nvPicPr>
        <p:blipFill>
          <a:blip r:embed="rId3" cstate="print">
            <a:lum bright="-10000" contrast="20000"/>
          </a:blip>
          <a:srcRect/>
          <a:stretch>
            <a:fillRect/>
          </a:stretch>
        </p:blipFill>
        <p:spPr bwMode="auto">
          <a:xfrm>
            <a:off x="323528" y="2492896"/>
            <a:ext cx="3384376" cy="2736304"/>
          </a:xfrm>
          <a:prstGeom prst="roundRect">
            <a:avLst/>
          </a:prstGeom>
          <a:noFill/>
          <a:ln w="28575">
            <a:solidFill>
              <a:srgbClr val="FFFF00"/>
            </a:solidFill>
          </a:ln>
        </p:spPr>
      </p:pic>
      <p:pic>
        <p:nvPicPr>
          <p:cNvPr id="12" name="Picture 3" descr="C:\Documents and Settings\Admin\Рабочий стол\Новая папка\DSCF2257.jpg"/>
          <p:cNvPicPr>
            <a:picLocks noChangeAspect="1" noChangeArrowheads="1"/>
          </p:cNvPicPr>
          <p:nvPr/>
        </p:nvPicPr>
        <p:blipFill>
          <a:blip r:embed="rId4" cstate="print">
            <a:lum bright="-30000" contrast="30000"/>
          </a:blip>
          <a:srcRect l="17904" r="7744" b="2979"/>
          <a:stretch>
            <a:fillRect/>
          </a:stretch>
        </p:blipFill>
        <p:spPr bwMode="auto">
          <a:xfrm rot="5400000">
            <a:off x="6228184" y="0"/>
            <a:ext cx="2714644" cy="2714644"/>
          </a:xfrm>
          <a:prstGeom prst="ellipse">
            <a:avLst/>
          </a:prstGeom>
          <a:noFill/>
          <a:ln w="28575">
            <a:solidFill>
              <a:srgbClr val="FFFF00"/>
            </a:solidFill>
          </a:ln>
        </p:spPr>
      </p:pic>
      <p:sp>
        <p:nvSpPr>
          <p:cNvPr id="27650" name="Rectangle 2"/>
          <p:cNvSpPr>
            <a:spLocks noChangeArrowheads="1"/>
          </p:cNvSpPr>
          <p:nvPr/>
        </p:nvSpPr>
        <p:spPr bwMode="auto">
          <a:xfrm>
            <a:off x="3779912" y="2645571"/>
            <a:ext cx="5364088" cy="2655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Улыбнулась нам подружка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Большеротая лягушка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Подражаем мы лягушкам, тянем губы прямо к ушкам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Вы сейчас тяните губки –я увижу ваши зубки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Мы потянем – перестанем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И не сколько не устанем.</a:t>
            </a:r>
          </a:p>
        </p:txBody>
      </p:sp>
      <p:sp>
        <p:nvSpPr>
          <p:cNvPr id="27651" name="Rectangle 3"/>
          <p:cNvSpPr>
            <a:spLocks noChangeArrowheads="1"/>
          </p:cNvSpPr>
          <p:nvPr/>
        </p:nvSpPr>
        <p:spPr bwMode="auto">
          <a:xfrm>
            <a:off x="467544" y="5272909"/>
            <a:ext cx="86764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губы растянуть (улыбка) видны сомкнутые зубы.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Удерживать губы в таком положении следует до счета «пять»( впоследствии до десяти)</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Повторять 3-4 раза</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idx="4294967295"/>
          </p:nvPr>
        </p:nvSpPr>
        <p:spPr>
          <a:xfrm>
            <a:off x="0" y="333375"/>
            <a:ext cx="6264275" cy="24479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«Хоботок»</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i="1" spc="50" dirty="0" smtClean="0">
                <a:ln w="11430"/>
                <a:solidFill>
                  <a:srgbClr val="002060"/>
                </a:solidFill>
                <a:effectLst>
                  <a:outerShdw blurRad="76200" dist="50800" dir="5400000" algn="tl" rotWithShape="0">
                    <a:srgbClr val="000000">
                      <a:alpha val="65000"/>
                    </a:srgbClr>
                  </a:outerShdw>
                </a:effectLst>
              </a:rPr>
              <a:t>Цель: развивать подвижность губ.</a:t>
            </a:r>
            <a:br>
              <a:rPr lang="ru-RU" sz="2700" b="1" i="1" spc="50" dirty="0" smtClean="0">
                <a:ln w="11430"/>
                <a:solidFill>
                  <a:srgbClr val="002060"/>
                </a:solidFill>
                <a:effectLst>
                  <a:outerShdw blurRad="76200" dist="50800" dir="5400000" algn="tl" rotWithShape="0">
                    <a:srgbClr val="000000">
                      <a:alpha val="65000"/>
                    </a:srgbClr>
                  </a:outerShdw>
                </a:effectLst>
              </a:rPr>
            </a:br>
            <a:r>
              <a:rPr lang="ru-RU" sz="3200" b="1" spc="50" dirty="0" smtClean="0">
                <a:ln w="11430"/>
                <a:solidFill>
                  <a:schemeClr val="accent2"/>
                </a:solidFill>
                <a:effectLst>
                  <a:outerShdw blurRad="76200" dist="50800" dir="5400000" algn="tl" rotWithShape="0">
                    <a:srgbClr val="000000">
                      <a:alpha val="65000"/>
                    </a:srgbClr>
                  </a:outerShdw>
                </a:effectLst>
              </a:rPr>
              <a:t>Идет Язычок дальше, ой кто это такой с длинным носом???Да это же слон!!!</a:t>
            </a:r>
            <a:r>
              <a:rPr lang="ru-RU" sz="3200" b="1" spc="50" dirty="0" smtClean="0">
                <a:ln w="11430"/>
                <a:solidFill>
                  <a:srgbClr val="92D050"/>
                </a:solidFill>
                <a:effectLst>
                  <a:outerShdw blurRad="76200" dist="50800" dir="5400000" algn="tl" rotWithShape="0">
                    <a:srgbClr val="000000">
                      <a:alpha val="65000"/>
                    </a:srgbClr>
                  </a:outerShdw>
                </a:effectLst>
              </a:rPr>
              <a:t/>
            </a:r>
            <a:br>
              <a:rPr lang="ru-RU" sz="3200" b="1" spc="50" dirty="0" smtClean="0">
                <a:ln w="11430"/>
                <a:solidFill>
                  <a:srgbClr val="92D050"/>
                </a:solidFill>
                <a:effectLst>
                  <a:outerShdw blurRad="76200" dist="50800" dir="5400000" algn="tl" rotWithShape="0">
                    <a:srgbClr val="000000">
                      <a:alpha val="65000"/>
                    </a:srgbClr>
                  </a:outerShdw>
                </a:effectLst>
              </a:rPr>
            </a:br>
            <a:endParaRPr lang="ru-RU" b="1" spc="50" dirty="0">
              <a:ln w="11430"/>
              <a:solidFill>
                <a:srgbClr val="92D050"/>
              </a:solidFill>
              <a:effectLst>
                <a:outerShdw blurRad="76200" dist="50800" dir="5400000" algn="tl" rotWithShape="0">
                  <a:srgbClr val="000000">
                    <a:alpha val="65000"/>
                  </a:srgbClr>
                </a:outerShdw>
              </a:effectLst>
            </a:endParaRPr>
          </a:p>
        </p:txBody>
      </p:sp>
      <p:pic>
        <p:nvPicPr>
          <p:cNvPr id="6" name="Picture 2" descr="C:\Documents and Settings\Admin\Рабочий стол\Новая папка\DSCF2260.jpg"/>
          <p:cNvPicPr>
            <a:picLocks noChangeAspect="1" noChangeArrowheads="1"/>
          </p:cNvPicPr>
          <p:nvPr/>
        </p:nvPicPr>
        <p:blipFill>
          <a:blip r:embed="rId3" cstate="print">
            <a:lum bright="-20000" contrast="10000"/>
          </a:blip>
          <a:srcRect l="27137" t="10777" r="34201" b="40100"/>
          <a:stretch>
            <a:fillRect/>
          </a:stretch>
        </p:blipFill>
        <p:spPr bwMode="auto">
          <a:xfrm>
            <a:off x="6286480" y="188640"/>
            <a:ext cx="2857520" cy="2643182"/>
          </a:xfrm>
          <a:prstGeom prst="ellipse">
            <a:avLst/>
          </a:prstGeom>
          <a:noFill/>
          <a:ln w="28575">
            <a:solidFill>
              <a:srgbClr val="FFFF00"/>
            </a:solidFill>
          </a:ln>
        </p:spPr>
      </p:pic>
      <p:pic>
        <p:nvPicPr>
          <p:cNvPr id="10" name="Picture 3" descr="C:\Documents and Settings\Admin\Рабочий стол\Новая папка\DSCF2261.jpg"/>
          <p:cNvPicPr>
            <a:picLocks noChangeAspect="1" noChangeArrowheads="1"/>
          </p:cNvPicPr>
          <p:nvPr/>
        </p:nvPicPr>
        <p:blipFill>
          <a:blip r:embed="rId4" cstate="print"/>
          <a:srcRect/>
          <a:stretch>
            <a:fillRect/>
          </a:stretch>
        </p:blipFill>
        <p:spPr bwMode="auto">
          <a:xfrm>
            <a:off x="251520" y="2996952"/>
            <a:ext cx="3384376" cy="3312368"/>
          </a:xfrm>
          <a:prstGeom prst="roundRect">
            <a:avLst/>
          </a:prstGeom>
          <a:noFill/>
          <a:ln w="28575">
            <a:solidFill>
              <a:srgbClr val="FFFF00"/>
            </a:solidFill>
          </a:ln>
        </p:spPr>
      </p:pic>
      <p:sp>
        <p:nvSpPr>
          <p:cNvPr id="26625" name="Rectangle 1"/>
          <p:cNvSpPr>
            <a:spLocks noChangeArrowheads="1"/>
          </p:cNvSpPr>
          <p:nvPr/>
        </p:nvSpPr>
        <p:spPr bwMode="auto">
          <a:xfrm>
            <a:off x="4283968" y="2924944"/>
            <a:ext cx="48600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Идет навстречу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Длинный хобот тянет 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Я – водичку набираю (вдох)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 ребяток поливаю! (выдох)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Подражаю я слону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Губы хоботом тяну.</a:t>
            </a:r>
          </a:p>
        </p:txBody>
      </p:sp>
      <p:sp>
        <p:nvSpPr>
          <p:cNvPr id="26626" name="Rectangle 2"/>
          <p:cNvSpPr>
            <a:spLocks noChangeArrowheads="1"/>
          </p:cNvSpPr>
          <p:nvPr/>
        </p:nvSpPr>
        <p:spPr bwMode="auto">
          <a:xfrm>
            <a:off x="3779912" y="5027349"/>
            <a:ext cx="61916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a:t>
            </a:r>
            <a:r>
              <a:rPr lang="ru-RU" sz="2000" b="1" i="1" dirty="0" smtClean="0">
                <a:solidFill>
                  <a:schemeClr val="accent2"/>
                </a:solidFill>
                <a:latin typeface="Calibri" pitchFamily="34" charset="0"/>
                <a:ea typeface="Calibri" pitchFamily="34" charset="0"/>
                <a:cs typeface="Times New Roman" pitchFamily="18" charset="0"/>
              </a:rPr>
              <a:t>  </a:t>
            </a: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губы плотно сомкнуты 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 с напряжением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вытянуты вперед, как можно дальше.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Удерживать губы в таком положении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следует 10 секунд.</a:t>
            </a:r>
            <a:endParaRPr kumimoji="0" lang="ru-RU" sz="2000"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840</TotalTime>
  <Words>1094</Words>
  <Application>Microsoft Office PowerPoint</Application>
  <PresentationFormat>Экран (4:3)</PresentationFormat>
  <Paragraphs>152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Артикуляционная               гимнастика            «Сказка про то,             как язычок в зоопарк        ходил»  </vt:lpstr>
      <vt:lpstr>Для чего нужна артикуляционная гимнастика Важную роль в формировании правильного произношения  звуков играет чёткая, точная, координированная работа артикуляционного аппарата. Для выработки полноценных   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и дифференцированности движений  органов, участвующих в речевом процессе. 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 Общеизвестно, что недостатки устной речи могут  привести к плохой успеваемости, поэтому работать над их  устранением нужно с раннего детства.  </vt:lpstr>
      <vt:lpstr>           Рекомендации по проведению артикуляционных упражнений                           Сначала упражнения надо выполнять медленно, перед зеркалом, так как ребёнку необходим зрительный контроль. После 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 Затем темп упражнений можно увеличить и выполнять их под счёт. Но при этом следите за тем, чтобы упражнения выполнялись точно и плавно, иначе занятия не имеют смысла. Лучше заниматься два раза в день (утром и вечером) в течении 5 – 7 минут, в зависимости от возраста и усидчивости ребёнка.     </vt:lpstr>
      <vt:lpstr>    </vt:lpstr>
      <vt:lpstr>Слайд 5</vt:lpstr>
      <vt:lpstr>«Чистим зубки» Язычок утром встал, Чистить зубки побежал. Вправо-влево, вправо-влево Чистим зубки мы умело.    </vt:lpstr>
      <vt:lpstr>«Вдыхаем аромат цветов» Цель: формирование углубленного вдоха,тренировка  правильного носового дыхания.  У входа в зоопарк язычок увидел клумбу с цветами.  Цветочки были такие красивые,что ему захотелось их понюхать. Понюхал он один цветок и воскликнул «Ах,как пахнет!». Понюхал другой и опять воскликнул «Ах,как пахнет» </vt:lpstr>
      <vt:lpstr>   «Улыбка – Лягушка» </vt:lpstr>
      <vt:lpstr>«Хоботок» Цель: развивать подвижность губ. Идет Язычок дальше, ой кто это такой с длинным носом???Да это же слон!!! </vt:lpstr>
      <vt:lpstr>«Превращение» Цель: вырабатывать подвижность губ. Язычку очень понравились и слоник и лягушка. И он стал играть в превращения – то в лягушку,  то в слоника.</vt:lpstr>
      <vt:lpstr>«Бегемотик» Цель: развивает подвижность нижней челюсти. Вдруг из пруда показался кто-то огромный, как гора, и рот широко открывает. Это был…..бегемот.</vt:lpstr>
      <vt:lpstr>  «Язычок загорает» Цель: развивает умение расслаблять мышцы языка                  и удерживать его в таком положении  длительное время. Расстелил половичок  У водички Язычок. На нем лежит и отдыхает И слегка позагорает. Давай покажем,  как Язычок загорал. </vt:lpstr>
      <vt:lpstr>«Шланг» Цель: развивать умение напрягать боковые мышцы языка и длительное время удерживать в таком положении. Неподалеку лежал свернутый шланг. «И зачем он нужен?»-подумал Язычок. А потом понял:</vt:lpstr>
      <vt:lpstr>«Змейка» Цель: развивать боковые мышцы языка  Вдруг шланг, который лежал рядом с язычком, зашевелился.  Тут язычок увидел, что это была….змея! Давай изобразим змею.</vt:lpstr>
      <vt:lpstr> </vt:lpstr>
      <vt:lpstr>«Парус» Цель: развивать растяжку подъязычной связки; умение расслаблять мышцы языка в приподнятом положении.</vt:lpstr>
      <vt:lpstr>«Качели» Цель: упражнять в быстрой смене движений кончика языка, отрабатывать координацию движений языка (вверх, вниз).</vt:lpstr>
      <vt:lpstr>«РАСЧЁСКА» 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vt:lpstr>
      <vt:lpstr>«Прятки» </vt:lpstr>
      <vt:lpstr>«КИСКА СЕРДИТСЯ» </vt:lpstr>
      <vt:lpstr>«ВКУСНОЕ ВАРЕНЬЕ» </vt:lpstr>
      <vt:lpstr>«ЧАШКА» </vt:lpstr>
      <vt:lpstr>  Каждый ребёнок  всем на диво- Должен говорить красиво  И тогда  язык родной  Должен понимать  его любой!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АРТИКУЛЯЦИОННАЯ ГИМНАСТИКА</dc:title>
  <cp:lastModifiedBy>user</cp:lastModifiedBy>
  <cp:revision>114</cp:revision>
  <dcterms:modified xsi:type="dcterms:W3CDTF">2017-06-26T08:37:30Z</dcterms:modified>
</cp:coreProperties>
</file>