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ADBDE5-5D36-41C9-8E57-71E158F3CAF2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6172216" cy="20002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Особенности развития детей 4-5 лет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8794" y="2071678"/>
            <a:ext cx="6886580" cy="1371600"/>
          </a:xfrm>
        </p:spPr>
        <p:txBody>
          <a:bodyPr/>
          <a:lstStyle/>
          <a:p>
            <a:pPr algn="r"/>
            <a:r>
              <a:rPr lang="ru-RU" dirty="0" smtClean="0"/>
              <a:t>Возрастные особенности </a:t>
            </a:r>
          </a:p>
          <a:p>
            <a:pPr algn="r"/>
            <a:r>
              <a:rPr lang="ru-RU" dirty="0" smtClean="0"/>
              <a:t>п</a:t>
            </a:r>
            <a:r>
              <a:rPr lang="ru-RU" dirty="0" smtClean="0"/>
              <a:t>сихического и физического </a:t>
            </a:r>
            <a:r>
              <a:rPr lang="ru-RU" dirty="0" smtClean="0"/>
              <a:t>развития детей</a:t>
            </a:r>
            <a:endParaRPr lang="ru-RU" dirty="0"/>
          </a:p>
        </p:txBody>
      </p:sp>
      <p:pic>
        <p:nvPicPr>
          <p:cNvPr id="6" name="Рисунок 5" descr="0_74f65_19cdff7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3809141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6172200" cy="35719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Идёт бурный расцвет фантазии, воображения.</a:t>
            </a:r>
            <a:br>
              <a:rPr lang="ru-RU" sz="2700" dirty="0" smtClean="0"/>
            </a:br>
            <a:r>
              <a:rPr lang="ru-RU" sz="2700" dirty="0" smtClean="0"/>
              <a:t>Именно на пятом году жизни дети начинают рассказывать невероятные истории о том, что сами они участвовали в каких-то невероятных событиях, хотя ничего подобного не было. Но ни в коем случае нельзя уличать ребёнка во лжи.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3714752"/>
            <a:ext cx="4143404" cy="29289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Подобные фантазии не являются , правильнее называть их выдумками. Источником таких фантазий могут быть яркие сны, стремление поднять свой авторитет среди сверстников или стремление справиться с какими-то страхами.</a:t>
            </a:r>
          </a:p>
          <a:p>
            <a:endParaRPr lang="ru-RU" dirty="0"/>
          </a:p>
        </p:txBody>
      </p:sp>
      <p:pic>
        <p:nvPicPr>
          <p:cNvPr id="4" name="Рисунок 3" descr="80108433_larg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928934"/>
            <a:ext cx="3411745" cy="335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5728"/>
            <a:ext cx="6172200" cy="35004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Наблюдается высокий познавательный интерес. Дети пяти лет очень активно воспринимают всё, что их окружает, очень чутки к искренности вашего отношения к тому или иному предмету или явлению. Если в глубине души вы не любите животных, вам никогда словами не удастся убедить детей в обратном.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3786190"/>
            <a:ext cx="4714908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самом начале пути в неизведанное не надо знакомить детей с тем, что не вызывает симпатии у вас самих.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 знакомстве детей с новыми явлениями в этом году следует ограничиться предметами, которые существуют физически.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06b0117b06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865491"/>
            <a:ext cx="3071802" cy="299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-428652"/>
            <a:ext cx="6172200" cy="2053590"/>
          </a:xfrm>
        </p:spPr>
        <p:txBody>
          <a:bodyPr>
            <a:normAutofit/>
          </a:bodyPr>
          <a:lstStyle/>
          <a:p>
            <a:r>
              <a:rPr lang="ru-RU" dirty="0" smtClean="0"/>
              <a:t>Дети пробуют строить и первые умозаключения.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190" y="1142984"/>
            <a:ext cx="3957622" cy="492922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Внимательно выслушивайте все рассуждения ребёнка и не торопитесь вносить в них свои коррективы.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этом возрасте важна не правильность вывода, а поддержка самого стремления ребёнка рассуждать и думать.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Проявляйте серьёзное уважение к его интеллектуальному труду. Шутки и насмешливый критический тон при обсуждении мыслей ребёнка недопустимы.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91828509_2418775_klipart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59734"/>
            <a:ext cx="4714888" cy="3198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172200" cy="4091958"/>
          </a:xfrm>
        </p:spPr>
        <p:txBody>
          <a:bodyPr>
            <a:normAutofit/>
          </a:bodyPr>
          <a:lstStyle/>
          <a:p>
            <a:r>
              <a:rPr lang="ru-RU" dirty="0" smtClean="0"/>
              <a:t>Ребёнок активно осваивает операции счёта в пределах первого десятка.</a:t>
            </a:r>
            <a:br>
              <a:rPr lang="ru-RU" dirty="0" smtClean="0"/>
            </a:br>
            <a:r>
              <a:rPr lang="ru-RU" dirty="0" smtClean="0"/>
              <a:t>Большинство детей начинают проявлять интерес к абстрактным символам – буквам и цифрам.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3.Moi_igrush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238" y="2632029"/>
            <a:ext cx="3726762" cy="422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172200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Сверстник становится интересен как партнёр по играм. Ребёнок страдает, если никто не хочет с ним играть.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2285992"/>
            <a:ext cx="61722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Дети играют небольшими группами по 2-5 человек. Иногда эти группы становятся постоянными по составу.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3902463_1284237646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2850" y="2933700"/>
            <a:ext cx="53911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Речевой этикет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63861153_1284149585_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142984"/>
            <a:ext cx="5056876" cy="530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0"/>
            <a:ext cx="6172200" cy="2928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Ребёнок усваивает родную речь так называемым «материнским способом», подражая близким, поэтому так важно, чтобы он слышал не только правильную, но и вежливую речь, соответствующую правилам речевого этикета.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00562" y="2643182"/>
            <a:ext cx="4457688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Необходимо избавить ребёнка от грубостей, исключить из семейного обихода бранные, тем более нецензурные слова.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Обращаетесь к своему ребёнку не в форме приказания, а просьбы и употребляете слово «пожалуйста», благодарите его.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a0847fbf54f47f79c1e213ff36dc5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643182"/>
            <a:ext cx="3399427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правила культурного поведения, которые должны быть сформированы у дошкольника 4-5 лет</a:t>
            </a:r>
            <a:endParaRPr lang="ru-RU" dirty="0"/>
          </a:p>
        </p:txBody>
      </p:sp>
      <p:pic>
        <p:nvPicPr>
          <p:cNvPr id="5" name="Рисунок 4" descr="меню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5224275" cy="5002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428604"/>
            <a:ext cx="6172200" cy="6429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sz="2200" dirty="0" smtClean="0"/>
              <a:t>Умение считаться в игре с желаниями и намерениями других детей, играть вместе общими игрушками, уступать.</a:t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- Регулярно участвовать в труде, в умении приготовить столы к завтраку, обеду.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соблюдению правил культурного поведения в общественных местах.</a:t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200" dirty="0" smtClean="0">
                <a:solidFill>
                  <a:srgbClr val="FF0000"/>
                </a:solidFill>
              </a:rPr>
              <a:t>У детей должна быть воспитана привычка всегда говорить правду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- Важной задачей, приобретающей на этой возрастной ступени особое значение, является формирование взаимоотношений с взрослыми и сверстниками: вежливое внимательное отношение к взрослым, умение дружно играть с детьми, защищать слабого, обиженного.</a:t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200" dirty="0" smtClean="0">
                <a:solidFill>
                  <a:srgbClr val="FF0000"/>
                </a:solidFill>
              </a:rPr>
              <a:t>Необходимо научить детей поддерживать порядок в комнате. В игровом уголке. Правило: «Каждой вещи – своё место».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67600" cy="17145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Анатомо-физиологические особенности развития</a:t>
            </a:r>
            <a:endParaRPr lang="ru-RU" sz="4000" dirty="0"/>
          </a:p>
        </p:txBody>
      </p:sp>
      <p:pic>
        <p:nvPicPr>
          <p:cNvPr id="4" name="Рисунок 3" descr="G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357298"/>
            <a:ext cx="3714760" cy="52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172200" cy="3143272"/>
          </a:xfrm>
        </p:spPr>
        <p:txBody>
          <a:bodyPr>
            <a:normAutofit/>
          </a:bodyPr>
          <a:lstStyle/>
          <a:p>
            <a:r>
              <a:rPr lang="ru-RU" dirty="0" smtClean="0"/>
              <a:t>рост стал 102 см и более </a:t>
            </a:r>
            <a:br>
              <a:rPr lang="ru-RU" dirty="0" smtClean="0"/>
            </a:br>
            <a:r>
              <a:rPr lang="ru-RU" dirty="0" smtClean="0"/>
              <a:t>и увеличился на 4-5 см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вес стал 16 кг и более</a:t>
            </a:r>
            <a:br>
              <a:rPr lang="ru-RU" dirty="0" smtClean="0"/>
            </a:br>
            <a:r>
              <a:rPr lang="ru-RU" dirty="0" smtClean="0"/>
              <a:t>и увеличился на 1-2 кг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0_8211b_9840905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5934" y="3500438"/>
            <a:ext cx="493384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85794"/>
            <a:ext cx="6172200" cy="2643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Тело ребёнка изменило пропорции</a:t>
            </a:r>
            <a:br>
              <a:rPr lang="ru-RU" dirty="0" smtClean="0"/>
            </a:br>
            <a:r>
              <a:rPr lang="ru-RU" dirty="0" smtClean="0"/>
              <a:t>активно идёт формирование осанки, закладывается походка, привычные позы при сидении, стоянии и т. д.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71800" y="3071810"/>
            <a:ext cx="6172200" cy="18573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Обязательно следите за осанкой ребёнка. Особенно во время работы за столом (надо не только показать, но и рассказать, как правильно сидеть) 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3861171_1284149734_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2712854"/>
            <a:ext cx="3622858" cy="414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172200" cy="378621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Очень хорошо развиты органы зрения. Однако легко может развиться  близорукость. При рассматривании иллюстраций за плохо освещенным столом, при работе с различными мелкими предметами ребенок напрягает зрение. Мышцы глаза при этом меняют форму хрусталика. Зрение портиться.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2" y="3786190"/>
            <a:ext cx="6172200" cy="704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Следите за тем чтоб ребенок читал и рисовал при хорошем освещении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laksiq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786190"/>
            <a:ext cx="3324348" cy="3324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00042"/>
            <a:ext cx="6172200" cy="3286148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У ребенка 4—5 лет продолжается процесс развития органа слуха. Барабанная перепонка нежна и легкоранима, очень чувствительна к шуму.</a:t>
            </a:r>
            <a:br>
              <a:rPr lang="ru-RU" sz="2400" b="0" dirty="0" smtClean="0"/>
            </a:br>
            <a:r>
              <a:rPr lang="ru-RU" sz="2400" b="0" dirty="0" smtClean="0"/>
              <a:t>Если жизнь детей постоянно протекает на фоне шума , наступает стойкое снижение слуха и утомление.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1800" y="3714752"/>
            <a:ext cx="6172200" cy="1062056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необходимо приучать детей правильно пользоваться игрушками, осторожно переносить стулья, говорить негромко.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_a2e8b_b311bd3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3237905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172200" cy="1643074"/>
          </a:xfrm>
        </p:spPr>
        <p:txBody>
          <a:bodyPr/>
          <a:lstStyle/>
          <a:p>
            <a:r>
              <a:rPr lang="ru-RU" dirty="0" smtClean="0"/>
              <a:t>Навыки здорового образа жизни </a:t>
            </a:r>
            <a:endParaRPr lang="ru-RU" dirty="0"/>
          </a:p>
        </p:txBody>
      </p:sp>
      <p:pic>
        <p:nvPicPr>
          <p:cNvPr id="4" name="Рисунок 3" descr="9768f991e42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285860"/>
            <a:ext cx="4921287" cy="5031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172200" cy="492917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 пяти годам ребёнок может в той или иной степени самостоятельно ухаживать за всеми открытыми частями тела. </a:t>
            </a:r>
            <a:br>
              <a:rPr lang="ru-RU" sz="2700" dirty="0" smtClean="0"/>
            </a:br>
            <a:r>
              <a:rPr lang="ru-RU" sz="2700" dirty="0" smtClean="0"/>
              <a:t>Он уже умеет самостоятельно мыть руки, полоскать полость рта, умываться, переодеваться.</a:t>
            </a:r>
            <a:br>
              <a:rPr lang="ru-RU" sz="2700" dirty="0" smtClean="0"/>
            </a:br>
            <a:r>
              <a:rPr lang="ru-RU" sz="2700" dirty="0" smtClean="0"/>
              <a:t>Но ему ещё трудно, и он ещё учится:</a:t>
            </a:r>
            <a:br>
              <a:rPr lang="ru-RU" sz="2700" dirty="0" smtClean="0"/>
            </a:br>
            <a:r>
              <a:rPr lang="ru-RU" sz="2700" dirty="0" smtClean="0"/>
              <a:t>- чистить зубы</a:t>
            </a:r>
            <a:br>
              <a:rPr lang="ru-RU" sz="2700" dirty="0" smtClean="0"/>
            </a:br>
            <a:r>
              <a:rPr lang="ru-RU" sz="2700" dirty="0" smtClean="0"/>
              <a:t>- расчёсывать волосы</a:t>
            </a:r>
            <a:br>
              <a:rPr lang="ru-RU" sz="2700" dirty="0" smtClean="0"/>
            </a:br>
            <a:r>
              <a:rPr lang="ru-RU" sz="2700" dirty="0" smtClean="0"/>
              <a:t>- полоскать горло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4000504"/>
            <a:ext cx="6172200" cy="1062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важно не столько количество самостоятельно выполняемых процедур, сколько качество выполнения.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768b6870acb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3500438"/>
            <a:ext cx="4226411" cy="383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72200" cy="1714512"/>
          </a:xfrm>
        </p:spPr>
        <p:txBody>
          <a:bodyPr/>
          <a:lstStyle/>
          <a:p>
            <a:r>
              <a:rPr lang="ru-RU" dirty="0" smtClean="0"/>
              <a:t>Развитие личности</a:t>
            </a:r>
            <a:endParaRPr lang="ru-RU" dirty="0"/>
          </a:p>
        </p:txBody>
      </p:sp>
      <p:pic>
        <p:nvPicPr>
          <p:cNvPr id="4" name="Рисунок 3" descr="63861157_1284149602_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768702"/>
            <a:ext cx="5460620" cy="5089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505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Особенности развития детей 4-5 лет</vt:lpstr>
      <vt:lpstr>Анатомо-физиологические особенности развития</vt:lpstr>
      <vt:lpstr>рост стал 102 см и более  и увеличился на 4-5 см  вес стал 16 кг и более и увеличился на 1-2 кг </vt:lpstr>
      <vt:lpstr> Тело ребёнка изменило пропорции активно идёт формирование осанки, закладывается походка, привычные позы при сидении, стоянии и т. д.   </vt:lpstr>
      <vt:lpstr>Очень хорошо развиты органы зрения. Однако легко может развиться  близорукость. При рассматривании иллюстраций за плохо освещенным столом, при работе с различными мелкими предметами ребенок напрягает зрение. Мышцы глаза при этом меняют форму хрусталика. Зрение портиться. </vt:lpstr>
      <vt:lpstr>У ребенка 4—5 лет продолжается процесс развития органа слуха. Барабанная перепонка нежна и легкоранима, очень чувствительна к шуму. Если жизнь детей постоянно протекает на фоне шума , наступает стойкое снижение слуха и утомление.</vt:lpstr>
      <vt:lpstr>Навыки здорового образа жизни </vt:lpstr>
      <vt:lpstr>К пяти годам ребёнок может в той или иной степени самостоятельно ухаживать за всеми открытыми частями тела.  Он уже умеет самостоятельно мыть руки, полоскать полость рта, умываться, переодеваться. Но ему ещё трудно, и он ещё учится: - чистить зубы - расчёсывать волосы - полоскать горло  </vt:lpstr>
      <vt:lpstr>Развитие личности</vt:lpstr>
      <vt:lpstr>Идёт бурный расцвет фантазии, воображения. Именно на пятом году жизни дети начинают рассказывать невероятные истории о том, что сами они участвовали в каких-то невероятных событиях, хотя ничего подобного не было. Но ни в коем случае нельзя уличать ребёнка во лжи. </vt:lpstr>
      <vt:lpstr>Наблюдается высокий познавательный интерес. Дети пяти лет очень активно воспринимают всё, что их окружает, очень чутки к искренности вашего отношения к тому или иному предмету или явлению. Если в глубине души вы не любите животных, вам никогда словами не удастся убедить детей в обратном. </vt:lpstr>
      <vt:lpstr>Дети пробуют строить и первые умозаключения.  </vt:lpstr>
      <vt:lpstr>Ребёнок активно осваивает операции счёта в пределах первого десятка. Большинство детей начинают проявлять интерес к абстрактным символам – буквам и цифрам. </vt:lpstr>
      <vt:lpstr>Сверстник становится интересен как партнёр по играм. Ребёнок страдает, если никто не хочет с ним играть. </vt:lpstr>
      <vt:lpstr>Речевой этикет </vt:lpstr>
      <vt:lpstr>Ребёнок усваивает родную речь так называемым «материнским способом», подражая близким, поэтому так важно, чтобы он слышал не только правильную, но и вежливую речь, соответствующую правилам речевого этикета. </vt:lpstr>
      <vt:lpstr>Основные правила культурного поведения, которые должны быть сформированы у дошкольника 4-5 лет</vt:lpstr>
      <vt:lpstr>- Умение считаться в игре с желаниями и намерениями других детей, играть вместе общими игрушками, уступать. - Регулярно участвовать в труде, в умении приготовить столы к завтраку, обеду. - соблюдению правил культурного поведения в общественных местах. - У детей должна быть воспитана привычка всегда говорить правду. - Важной задачей, приобретающей на этой возрастной ступени особое значение, является формирование взаимоотношений с взрослыми и сверстниками: вежливое внимательное отношение к взрослым, умение дружно играть с детьми, защищать слабого, обиженного. - Необходимо научить детей поддерживать порядок в комнате. В игровом уголке. Правило: «Каждой вещи – своё место».  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детей 4-5 лет</dc:title>
  <dc:creator>АнатолийЮлия</dc:creator>
  <cp:lastModifiedBy>АнатолийЮлия</cp:lastModifiedBy>
  <cp:revision>13</cp:revision>
  <dcterms:created xsi:type="dcterms:W3CDTF">2013-09-13T09:22:29Z</dcterms:created>
  <dcterms:modified xsi:type="dcterms:W3CDTF">2013-09-13T11:18:38Z</dcterms:modified>
</cp:coreProperties>
</file>