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7" r:id="rId9"/>
    <p:sldId id="266" r:id="rId10"/>
    <p:sldId id="262" r:id="rId11"/>
    <p:sldId id="264" r:id="rId12"/>
    <p:sldId id="265" r:id="rId13"/>
    <p:sldId id="273" r:id="rId14"/>
    <p:sldId id="271" r:id="rId15"/>
    <p:sldId id="272" r:id="rId16"/>
    <p:sldId id="274" r:id="rId17"/>
    <p:sldId id="275" r:id="rId18"/>
    <p:sldId id="268" r:id="rId19"/>
    <p:sldId id="269" r:id="rId20"/>
    <p:sldId id="270" r:id="rId21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5A0C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92" d="100"/>
          <a:sy n="92" d="100"/>
        </p:scale>
        <p:origin x="-756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16599-849F-4FCE-A3C6-513F36219D98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9A9DC-F3BF-47DB-84A3-9D8071A06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9A9DC-F3BF-47DB-84A3-9D8071A06401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C3C58-BB52-40BC-8043-DDF25564B4CC}" type="datetimeFigureOut">
              <a:rPr lang="en-US"/>
              <a:pPr>
                <a:defRPr/>
              </a:pPr>
              <a:t>6/28/2018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54F1B-E452-45DE-9786-7020427196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89BF6-C287-4737-9D83-7DDEA133FFE0}" type="datetimeFigureOut">
              <a:rPr lang="en-US"/>
              <a:pPr>
                <a:defRPr/>
              </a:pPr>
              <a:t>6/28/2018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389BC-F33B-4AAD-8E29-29DBC903C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502E3-9386-4E99-A404-6FBC0145A905}" type="datetimeFigureOut">
              <a:rPr lang="en-US"/>
              <a:pPr>
                <a:defRPr/>
              </a:pPr>
              <a:t>6/28/2018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C1CA5-EBE0-43B4-AF4C-B129C443B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4B1C1-A488-4DB2-AAB2-9210096267AA}" type="datetimeFigureOut">
              <a:rPr lang="en-US"/>
              <a:pPr>
                <a:defRPr/>
              </a:pPr>
              <a:t>6/28/2018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B14F7-E271-4958-9741-627268F0C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22712-4741-4BE1-822B-E20505116516}" type="datetimeFigureOut">
              <a:rPr lang="en-US"/>
              <a:pPr>
                <a:defRPr/>
              </a:pPr>
              <a:t>6/28/2018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AB157-904F-4FB3-A542-EF98EFE94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7D1E3-3E8B-457C-98C1-5B6457A9980F}" type="datetimeFigureOut">
              <a:rPr lang="en-US"/>
              <a:pPr>
                <a:defRPr/>
              </a:pPr>
              <a:t>6/28/2018</a:t>
            </a:fld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DA963-A978-4F81-9627-C55F3907E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D2694-9C05-40CD-95D4-BDD4DC672C79}" type="datetimeFigureOut">
              <a:rPr lang="en-US"/>
              <a:pPr>
                <a:defRPr/>
              </a:pPr>
              <a:t>6/28/2018</a:t>
            </a:fld>
            <a:endParaRPr lang="en-US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B8C0-E406-480F-B365-E561E50DB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C1220-E61E-45F8-9D9C-C389344E0916}" type="datetimeFigureOut">
              <a:rPr lang="en-US"/>
              <a:pPr>
                <a:defRPr/>
              </a:pPr>
              <a:t>6/28/2018</a:t>
            </a:fld>
            <a:endParaRPr lang="en-US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C2216-0B93-4FF9-A1EE-846CE7FE6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8EBAC-B129-4F7B-ADF8-A91B7E358F84}" type="datetimeFigureOut">
              <a:rPr lang="en-US"/>
              <a:pPr>
                <a:defRPr/>
              </a:pPr>
              <a:t>6/28/2018</a:t>
            </a:fld>
            <a:endParaRPr lang="en-US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1E529-C671-40D1-9A06-604785709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755A8-446E-4F5D-AAAD-E8A3154954D1}" type="datetimeFigureOut">
              <a:rPr lang="en-US"/>
              <a:pPr>
                <a:defRPr/>
              </a:pPr>
              <a:t>6/28/2018</a:t>
            </a:fld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AF349-8282-4632-B601-2CAACA471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90018-9F6A-418D-9760-C5E50A6A416B}" type="datetimeFigureOut">
              <a:rPr lang="en-US"/>
              <a:pPr>
                <a:defRPr/>
              </a:pPr>
              <a:t>6/28/2018</a:t>
            </a:fld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46FF7-7BB9-421C-A9CD-08F016C71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02FEEF-B985-48A4-B978-312D4AA357B5}" type="datetimeFigureOut">
              <a:rPr lang="en-US"/>
              <a:pPr>
                <a:defRPr/>
              </a:pPr>
              <a:t>6/28/2018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84582-D542-41C3-8978-24C9713EB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49755" y="482600"/>
            <a:ext cx="7918450" cy="720725"/>
          </a:xfrm>
        </p:spPr>
        <p:txBody>
          <a:bodyPr rtlCol="0">
            <a:normAutofit fontScale="90000"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n-ea"/>
                <a:cs typeface="+mn-cs"/>
              </a:rPr>
              <a:t>Муниципальное автономное учреждение дошкольного образования «Сорокинский центр развития ребёнка-детский сад№1»</a:t>
            </a:r>
            <a:br>
              <a:rPr lang="ru-RU" sz="1400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n-ea"/>
                <a:cs typeface="+mn-cs"/>
              </a:rPr>
            </a:br>
            <a:r>
              <a:rPr lang="ru-RU" sz="1400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n-ea"/>
                <a:cs typeface="+mn-cs"/>
              </a:rPr>
              <a:t>Муниципальный конкурс «Ярмарка педагогических идей-2018»</a:t>
            </a:r>
            <a:r>
              <a:rPr lang="ru-RU" sz="3600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n-ea"/>
                <a:cs typeface="+mn-cs"/>
              </a:rPr>
              <a:t/>
            </a:r>
            <a:br>
              <a:rPr lang="ru-RU" sz="3600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n-ea"/>
                <a:cs typeface="+mn-cs"/>
              </a:rPr>
            </a:b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400" dirty="0" smtClean="0"/>
              <a:t>                      </a:t>
            </a:r>
            <a:endParaRPr lang="en-US" sz="1400" b="1" dirty="0" smtClean="0">
              <a:cs typeface="BakerSignet HUN" pitchFamily="34" charset="0"/>
            </a:endParaRPr>
          </a:p>
        </p:txBody>
      </p:sp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1116013" y="1203325"/>
            <a:ext cx="7056437" cy="3312641"/>
          </a:xfrm>
        </p:spPr>
        <p:txBody>
          <a:bodyPr/>
          <a:lstStyle/>
          <a:p>
            <a:pPr eaLnBrk="1" hangingPunct="1"/>
            <a:r>
              <a:rPr lang="ru-RU" sz="4400" dirty="0" smtClean="0">
                <a:solidFill>
                  <a:srgbClr val="7030A0"/>
                </a:solidFill>
                <a:latin typeface="BakerSignet HUN" pitchFamily="34" charset="0"/>
                <a:cs typeface="BakerSignet HUN" pitchFamily="34" charset="0"/>
              </a:rPr>
              <a:t>      </a:t>
            </a:r>
            <a:r>
              <a:rPr lang="ru-RU" sz="4000" dirty="0" smtClean="0">
                <a:solidFill>
                  <a:srgbClr val="7030A0"/>
                </a:solidFill>
              </a:rPr>
              <a:t>«</a:t>
            </a:r>
            <a:r>
              <a:rPr lang="ru-RU" sz="4000" b="1" dirty="0" smtClean="0">
                <a:solidFill>
                  <a:srgbClr val="7030A0"/>
                </a:solidFill>
              </a:rPr>
              <a:t>Дидактические пособия, игры по экологическому воспитанию дошкольников»</a:t>
            </a:r>
            <a:endParaRPr lang="ru-RU" sz="4000" b="1" i="1" dirty="0" smtClean="0">
              <a:solidFill>
                <a:srgbClr val="7030A0"/>
              </a:solidFill>
              <a:latin typeface="+mj-lt"/>
              <a:cs typeface="BakerSignet HUN" pitchFamily="34" charset="0"/>
            </a:endParaRPr>
          </a:p>
          <a:p>
            <a:pPr eaLnBrk="1" hangingPunct="1"/>
            <a:endParaRPr lang="ru-RU" sz="1400" dirty="0" smtClean="0">
              <a:solidFill>
                <a:schemeClr val="tx1"/>
              </a:solidFill>
              <a:latin typeface="BakerSignet HUN" pitchFamily="34" charset="0"/>
              <a:cs typeface="BakerSignet HUN" pitchFamily="34" charset="0"/>
            </a:endParaRPr>
          </a:p>
          <a:p>
            <a:pPr eaLnBrk="1" hangingPunct="1"/>
            <a:endParaRPr lang="ru-RU" sz="1400" dirty="0" smtClean="0">
              <a:solidFill>
                <a:schemeClr val="tx1"/>
              </a:solidFill>
              <a:latin typeface="BakerSignet HUN" pitchFamily="34" charset="0"/>
              <a:cs typeface="BakerSignet HUN" pitchFamily="34" charset="0"/>
            </a:endParaRPr>
          </a:p>
          <a:p>
            <a:pPr algn="l" eaLnBrk="1" hangingPunct="1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воспитатель:</a:t>
            </a:r>
          </a:p>
          <a:p>
            <a:pPr algn="l" eaLnBrk="1" hangingPunct="1"/>
            <a:r>
              <a:rPr lang="ru-RU" sz="1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Эльзенбах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Яна Вячеславовна</a:t>
            </a:r>
          </a:p>
          <a:p>
            <a:pPr eaLnBrk="1" hangingPunct="1"/>
            <a:endParaRPr lang="ru-RU" sz="1600" b="1" dirty="0" smtClean="0">
              <a:solidFill>
                <a:schemeClr val="tx1"/>
              </a:solidFill>
              <a:latin typeface="Ariston" pitchFamily="66" charset="0"/>
              <a:cs typeface="BakerSignet HUN" pitchFamily="34" charset="0"/>
            </a:endParaRPr>
          </a:p>
          <a:p>
            <a:pPr eaLnBrk="1" hangingPunct="1"/>
            <a:endParaRPr lang="ru-RU" sz="1600" b="1" dirty="0" smtClean="0">
              <a:solidFill>
                <a:schemeClr val="tx1"/>
              </a:solidFill>
              <a:latin typeface="Ariston" pitchFamily="66" charset="0"/>
              <a:cs typeface="BakerSignet HUN" pitchFamily="34" charset="0"/>
            </a:endParaRPr>
          </a:p>
          <a:p>
            <a:pPr eaLnBrk="1" hangingPunct="1"/>
            <a:r>
              <a:rPr lang="ru-RU" sz="1400" b="1" dirty="0" smtClean="0">
                <a:solidFill>
                  <a:schemeClr val="tx1"/>
                </a:solidFill>
                <a:latin typeface="+mj-lt"/>
                <a:cs typeface="BakerSignet HUN" pitchFamily="34" charset="0"/>
              </a:rPr>
              <a:t>2018 г.</a:t>
            </a:r>
          </a:p>
        </p:txBody>
      </p:sp>
      <p:pic>
        <p:nvPicPr>
          <p:cNvPr id="2052" name="Picture 4" descr="C:\Татьяна\Загрузки\Картинки\Экология\Картинки и анимации на прозр. фоне\hello_html_m3aa30fd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859132"/>
            <a:ext cx="2558059" cy="208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07704" y="123479"/>
            <a:ext cx="4392488" cy="36003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dirty="0" smtClean="0"/>
              <a:t>Дидактическая игра </a:t>
            </a:r>
            <a:r>
              <a:rPr lang="ru-RU" sz="2000" b="1" dirty="0" smtClean="0"/>
              <a:t>«Знаток природы»</a:t>
            </a:r>
            <a:endParaRPr lang="en-US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115616" y="483519"/>
            <a:ext cx="7128792" cy="504055"/>
          </a:xfrm>
        </p:spPr>
        <p:txBody>
          <a:bodyPr rtlCol="0">
            <a:normAutofit fontScale="77500" lnSpcReduction="20000"/>
          </a:bodyPr>
          <a:lstStyle/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ru-RU" sz="2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Цель: учить детей различать основные природные признаки времен года</a:t>
            </a:r>
            <a:endParaRPr lang="ru-RU" sz="2100" b="1" dirty="0" smtClean="0"/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19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Picture 2" descr="L:\Загрузки\Картинки\Экология\Картинки и анимации на прозр. фоне\0_116fe1_33920715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67109"/>
            <a:ext cx="2699792" cy="1976392"/>
          </a:xfrm>
          <a:prstGeom prst="rect">
            <a:avLst/>
          </a:prstGeom>
          <a:noFill/>
        </p:spPr>
      </p:pic>
      <p:pic>
        <p:nvPicPr>
          <p:cNvPr id="11" name="Рисунок 10" descr="IMG_54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931032"/>
            <a:ext cx="2808312" cy="4212468"/>
          </a:xfrm>
          <a:prstGeom prst="ellipse">
            <a:avLst/>
          </a:prstGeom>
        </p:spPr>
      </p:pic>
      <p:pic>
        <p:nvPicPr>
          <p:cNvPr id="12" name="Рисунок 11" descr="IMG_54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131590"/>
            <a:ext cx="2520280" cy="3896180"/>
          </a:xfrm>
          <a:prstGeom prst="octagon">
            <a:avLst/>
          </a:prstGeom>
        </p:spPr>
      </p:pic>
      <p:pic>
        <p:nvPicPr>
          <p:cNvPr id="13" name="Рисунок 12" descr="IMG_54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413121" y="1649425"/>
            <a:ext cx="4001641" cy="2667761"/>
          </a:xfrm>
          <a:prstGeom prst="hexagon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MG_54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2571750"/>
            <a:ext cx="3425577" cy="2283718"/>
          </a:xfrm>
          <a:prstGeom prst="hexagon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483768" y="123479"/>
            <a:ext cx="3744416" cy="576063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Экологический </a:t>
            </a:r>
            <a:r>
              <a:rPr lang="ru-RU" sz="1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лепбук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«Я познаю мир»</a:t>
            </a:r>
            <a:endParaRPr lang="en-US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39552" y="843558"/>
            <a:ext cx="8219256" cy="504055"/>
          </a:xfrm>
        </p:spPr>
        <p:txBody>
          <a:bodyPr rtlCol="0">
            <a:normAutofit fontScale="925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ru-RU" sz="1600" b="1" dirty="0" smtClean="0">
                <a:solidFill>
                  <a:srgbClr val="7030A0"/>
                </a:solidFill>
              </a:rPr>
              <a:t>Цель - формирование элементарных экологических представлений у детей дошкольного возраста</a:t>
            </a:r>
            <a:endParaRPr lang="en-US" sz="1600" b="1" cap="all" dirty="0" smtClean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" name="Рисунок 10" descr="IMG_54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1851670"/>
            <a:ext cx="4289673" cy="2859782"/>
          </a:xfrm>
          <a:prstGeom prst="rect">
            <a:avLst/>
          </a:prstGeom>
        </p:spPr>
      </p:pic>
      <p:pic>
        <p:nvPicPr>
          <p:cNvPr id="12" name="Рисунок 11" descr="IMG_54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1131590"/>
            <a:ext cx="3132348" cy="2088232"/>
          </a:xfrm>
          <a:prstGeom prst="octagon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123479"/>
            <a:ext cx="8229600" cy="64807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Пособие – панно для экспериментирования </a:t>
            </a:r>
            <a:b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«Круговорот воды в природе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://unpictures.ru/images/365108_muravei-skazochny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5566"/>
            <a:ext cx="1008112" cy="1096826"/>
          </a:xfrm>
          <a:prstGeom prst="rect">
            <a:avLst/>
          </a:prstGeom>
          <a:noFill/>
        </p:spPr>
      </p:pic>
      <p:pic>
        <p:nvPicPr>
          <p:cNvPr id="5122" name="Picture 2" descr="L:\Загрузки\Картинки\Экология\Картинки и анимации на прозр. фоне\jivotniea-354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1851670"/>
            <a:ext cx="791124" cy="1351211"/>
          </a:xfrm>
          <a:prstGeom prst="rect">
            <a:avLst/>
          </a:prstGeom>
          <a:noFill/>
        </p:spPr>
      </p:pic>
      <p:pic>
        <p:nvPicPr>
          <p:cNvPr id="19" name="Picture 6" descr="https://fs00.infourok.ru/images/doc/261/265941/hello_html_m3c011bf9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95886"/>
            <a:ext cx="1092327" cy="764911"/>
          </a:xfrm>
          <a:prstGeom prst="rect">
            <a:avLst/>
          </a:prstGeom>
          <a:noFill/>
        </p:spPr>
      </p:pic>
      <p:pic>
        <p:nvPicPr>
          <p:cNvPr id="4098" name="Picture 2" descr="https://pp.userapi.com/c845124/v845124968/8f198/xnoeOlBCao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915566"/>
            <a:ext cx="7272808" cy="40909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54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95486"/>
            <a:ext cx="8352928" cy="4824536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54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75856" y="987574"/>
            <a:ext cx="2304256" cy="1536170"/>
          </a:xfrm>
          <a:prstGeom prst="wedgeRectCallout">
            <a:avLst/>
          </a:prstGeom>
        </p:spPr>
      </p:pic>
      <p:pic>
        <p:nvPicPr>
          <p:cNvPr id="13" name="Рисунок 12" descr="i7Xj8r_4PF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9622"/>
            <a:ext cx="3645024" cy="2877784"/>
          </a:xfrm>
          <a:prstGeom prst="flowChartConnector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9502"/>
            <a:ext cx="8229600" cy="637183"/>
          </a:xfrm>
        </p:spPr>
        <p:txBody>
          <a:bodyPr/>
          <a:lstStyle/>
          <a:p>
            <a:pPr lvl="0"/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Экологическое дерево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«Времена года»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Рисунок 10" descr="8dVzmU8UYN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627534"/>
            <a:ext cx="1543050" cy="2352675"/>
          </a:xfrm>
          <a:prstGeom prst="rect">
            <a:avLst/>
          </a:prstGeom>
          <a:noFill/>
        </p:spPr>
      </p:pic>
      <p:pic>
        <p:nvPicPr>
          <p:cNvPr id="28675" name="Рисунок 11" descr="cCmxVqKD4u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699542"/>
            <a:ext cx="1323975" cy="2352675"/>
          </a:xfrm>
          <a:prstGeom prst="rect">
            <a:avLst/>
          </a:prstGeom>
          <a:noFill/>
        </p:spPr>
      </p:pic>
      <p:pic>
        <p:nvPicPr>
          <p:cNvPr id="28674" name="Рисунок 12" descr="oi8bIzDEQ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62550"/>
            <a:ext cx="1323975" cy="2352675"/>
          </a:xfrm>
          <a:prstGeom prst="rect">
            <a:avLst/>
          </a:prstGeom>
          <a:noFill/>
        </p:spPr>
      </p:pic>
      <p:pic>
        <p:nvPicPr>
          <p:cNvPr id="28673" name="Рисунок 13" descr="iiKR0ca9BR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515225"/>
            <a:ext cx="1323975" cy="2352675"/>
          </a:xfrm>
          <a:prstGeom prst="rect">
            <a:avLst/>
          </a:prstGeom>
          <a:noFill/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450850" y="9867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C:\Users\Lenovo\Desktop\Ярмарка пед.идей 2018\oi8bIzDEQbg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2643758"/>
            <a:ext cx="1320979" cy="235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Lenovo\Desktop\Ярмарка пед.идей 2018\iiKR0ca9BRo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2643758"/>
            <a:ext cx="153777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IMG_549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75856" y="3075806"/>
            <a:ext cx="2777505" cy="185167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Дидактическое пособие — макеты по экологии «Подводный мир морей и океанов», «Аквариум и его обитатели», «Обитатели рек»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IMG_54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67694"/>
            <a:ext cx="3146897" cy="2097931"/>
          </a:xfrm>
          <a:prstGeom prst="cloud">
            <a:avLst/>
          </a:prstGeom>
        </p:spPr>
      </p:pic>
      <p:pic>
        <p:nvPicPr>
          <p:cNvPr id="5" name="Рисунок 4" descr="IMG_54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2211710"/>
            <a:ext cx="3060340" cy="2040227"/>
          </a:xfrm>
          <a:prstGeom prst="cloud">
            <a:avLst/>
          </a:prstGeom>
        </p:spPr>
      </p:pic>
      <p:pic>
        <p:nvPicPr>
          <p:cNvPr id="29698" name="Picture 2" descr="G:\Ярмарка пед.идей 2018\DeR4x2SDY3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131590"/>
            <a:ext cx="2472274" cy="1390654"/>
          </a:xfrm>
          <a:prstGeom prst="rect">
            <a:avLst/>
          </a:prstGeom>
          <a:noFill/>
        </p:spPr>
      </p:pic>
      <p:pic>
        <p:nvPicPr>
          <p:cNvPr id="29699" name="Picture 3" descr="G:\Ярмарка пед.идей 2018\EcMBkHjyQp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499742"/>
            <a:ext cx="2488277" cy="1440160"/>
          </a:xfrm>
          <a:prstGeom prst="rect">
            <a:avLst/>
          </a:prstGeom>
          <a:noFill/>
        </p:spPr>
      </p:pic>
      <p:pic>
        <p:nvPicPr>
          <p:cNvPr id="29700" name="Picture 4" descr="G:\Ярмарка пед.идей 2018\JSQqExY8xD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939902"/>
            <a:ext cx="2520280" cy="1203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Экологическая игра – энциклопедия «В гости к зайчонку»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IMG_546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80528" y="1491630"/>
            <a:ext cx="5040560" cy="3360373"/>
          </a:xfrm>
          <a:prstGeom prst="star10">
            <a:avLst/>
          </a:prstGeom>
        </p:spPr>
      </p:pic>
      <p:pic>
        <p:nvPicPr>
          <p:cNvPr id="6" name="Рисунок 5" descr="IMG_54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635986"/>
            <a:ext cx="4211959" cy="2807972"/>
          </a:xfrm>
          <a:prstGeom prst="round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67494"/>
            <a:ext cx="8229600" cy="7920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Экологический стол «Дары природы»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747" name="Picture 3" descr="G:\фото\IMG_5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9662"/>
            <a:ext cx="4248472" cy="2832315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 descr="IMG_54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851670"/>
            <a:ext cx="4248472" cy="2832315"/>
          </a:xfrm>
          <a:prstGeom prst="rect">
            <a:avLst/>
          </a:prstGeom>
          <a:ln w="2286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ln w="11430">
                  <a:solidFill>
                    <a:srgbClr val="A50021"/>
                  </a:solidFill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 введения в свою работу экологических дидактических игр и пособий дети научились: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7" name="Picture 3" descr="L:\Загрузки\Картинки\Экология\Картинки и анимации на прозр. фоне\174313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075806"/>
            <a:ext cx="8424936" cy="218077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187624" y="1203598"/>
            <a:ext cx="69127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устанавливать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причинно-следственные связи между живой и неживой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природой;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детей выработались положительные чувства, эмоции, отношение к природе через наблюдения, экологические пособия, пальчиковые игры, эксперименты, беседы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сформировались навыки поисковой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деятельности;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детей закрепили свои зная о жизни растений, их средой произрастания, о животных, их средой обитания, о неживой природе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птицах, и т.п.</a:t>
            </a:r>
          </a:p>
          <a:p>
            <a:pPr>
              <a:buFontTx/>
              <a:buChar char="-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707904" y="843558"/>
            <a:ext cx="4978896" cy="3384376"/>
          </a:xfrm>
        </p:spPr>
        <p:txBody>
          <a:bodyPr/>
          <a:lstStyle/>
          <a:p>
            <a:pPr algn="r">
              <a:buNone/>
            </a:pPr>
            <a:endParaRPr lang="ru-RU" sz="1800" b="1" i="1" dirty="0" smtClean="0">
              <a:solidFill>
                <a:srgbClr val="7030A0"/>
              </a:solidFill>
            </a:endParaRPr>
          </a:p>
          <a:p>
            <a:pPr algn="r">
              <a:buNone/>
            </a:pPr>
            <a:r>
              <a:rPr lang="ru-RU" sz="2000" b="1" i="1" dirty="0" smtClean="0">
                <a:solidFill>
                  <a:srgbClr val="7030A0"/>
                </a:solidFill>
              </a:rPr>
              <a:t>Всё хорошее в людях из детства!</a:t>
            </a:r>
          </a:p>
          <a:p>
            <a:pPr algn="r">
              <a:buNone/>
            </a:pPr>
            <a:r>
              <a:rPr lang="ru-RU" sz="2000" b="1" i="1" dirty="0" smtClean="0">
                <a:solidFill>
                  <a:srgbClr val="7030A0"/>
                </a:solidFill>
              </a:rPr>
              <a:t>Как истоки добра пробудить?</a:t>
            </a:r>
          </a:p>
          <a:p>
            <a:pPr algn="r">
              <a:buNone/>
            </a:pPr>
            <a:r>
              <a:rPr lang="ru-RU" sz="2000" b="1" i="1" dirty="0" smtClean="0">
                <a:solidFill>
                  <a:srgbClr val="7030A0"/>
                </a:solidFill>
              </a:rPr>
              <a:t>Прикоснуться к природе всем сердцем:</a:t>
            </a:r>
          </a:p>
          <a:p>
            <a:pPr algn="r">
              <a:buNone/>
            </a:pPr>
            <a:r>
              <a:rPr lang="ru-RU" sz="2000" b="1" i="1" dirty="0" smtClean="0">
                <a:solidFill>
                  <a:srgbClr val="7030A0"/>
                </a:solidFill>
              </a:rPr>
              <a:t>Удивиться, узнать, полюбить!</a:t>
            </a:r>
          </a:p>
          <a:p>
            <a:pPr algn="r">
              <a:buNone/>
            </a:pPr>
            <a:r>
              <a:rPr lang="ru-RU" sz="2000" b="1" i="1" dirty="0" smtClean="0">
                <a:solidFill>
                  <a:srgbClr val="7030A0"/>
                </a:solidFill>
              </a:rPr>
              <a:t>Я хочу, чтоб земля расцветала,</a:t>
            </a:r>
          </a:p>
          <a:p>
            <a:pPr algn="r">
              <a:buNone/>
            </a:pPr>
            <a:r>
              <a:rPr lang="ru-RU" sz="2000" b="1" i="1" dirty="0" smtClean="0">
                <a:solidFill>
                  <a:srgbClr val="7030A0"/>
                </a:solidFill>
              </a:rPr>
              <a:t>И росли как цветы, малыши,</a:t>
            </a:r>
          </a:p>
          <a:p>
            <a:pPr algn="r">
              <a:buNone/>
            </a:pPr>
            <a:r>
              <a:rPr lang="ru-RU" sz="2000" b="1" i="1" dirty="0" smtClean="0">
                <a:solidFill>
                  <a:srgbClr val="7030A0"/>
                </a:solidFill>
              </a:rPr>
              <a:t>Чтоб для них экология стала – не наукой,</a:t>
            </a:r>
          </a:p>
          <a:p>
            <a:pPr algn="r">
              <a:buNone/>
            </a:pPr>
            <a:r>
              <a:rPr lang="ru-RU" sz="2000" b="1" i="1" dirty="0" smtClean="0">
                <a:solidFill>
                  <a:srgbClr val="7030A0"/>
                </a:solidFill>
              </a:rPr>
              <a:t>А частью души.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2052" name="Picture 4" descr="L:\Загрузки\Картинки\Экология\Картинки и анимации на прозр. фоне\0_b15bb_19b1bc92_X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9662"/>
            <a:ext cx="3822543" cy="3363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3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04056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B050"/>
                </a:solidFill>
                <a:cs typeface="BakerSignet HUN" pitchFamily="34" charset="0"/>
              </a:rPr>
              <a:t>«Охранять природу – значит охранять Родину!»</a:t>
            </a:r>
            <a:endParaRPr lang="en-US" sz="2400" b="1" dirty="0" smtClean="0">
              <a:solidFill>
                <a:srgbClr val="00B050"/>
              </a:solidFill>
              <a:cs typeface="BakerSignet HUN" pitchFamily="34" charset="0"/>
            </a:endParaRPr>
          </a:p>
        </p:txBody>
      </p:sp>
      <p:pic>
        <p:nvPicPr>
          <p:cNvPr id="3075" name="Picture 4" descr="C:\Татьяна\Загрузки\Картинки\Экология\Картинки и анимации на прозр. фоне\0_116fe1_33920715_orig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40431"/>
            <a:ext cx="3563888" cy="2503070"/>
          </a:xfrm>
          <a:noFill/>
        </p:spPr>
      </p:pic>
      <p:sp>
        <p:nvSpPr>
          <p:cNvPr id="3076" name="Прямоугольник 8"/>
          <p:cNvSpPr>
            <a:spLocks noChangeArrowheads="1"/>
          </p:cNvSpPr>
          <p:nvPr/>
        </p:nvSpPr>
        <p:spPr bwMode="auto">
          <a:xfrm>
            <a:off x="2286000" y="842963"/>
            <a:ext cx="6678613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buFont typeface="Arial" charset="0"/>
              <a:buNone/>
            </a:pPr>
            <a:r>
              <a:rPr lang="ru-RU" dirty="0"/>
              <a:t> </a:t>
            </a:r>
            <a:r>
              <a:rPr lang="ru-RU" sz="1600" b="1" i="1" dirty="0">
                <a:solidFill>
                  <a:srgbClr val="7030A0"/>
                </a:solidFill>
                <a:latin typeface="+mj-lt"/>
                <a:cs typeface="BakerSignet HUN" pitchFamily="34" charset="0"/>
              </a:rPr>
              <a:t>Нас в любое время года</a:t>
            </a:r>
          </a:p>
          <a:p>
            <a:pPr algn="r">
              <a:buFont typeface="Arial" charset="0"/>
              <a:buNone/>
            </a:pPr>
            <a:r>
              <a:rPr lang="ru-RU" sz="1600" b="1" i="1" dirty="0">
                <a:solidFill>
                  <a:srgbClr val="7030A0"/>
                </a:solidFill>
                <a:latin typeface="+mj-lt"/>
                <a:cs typeface="BakerSignet HUN" pitchFamily="34" charset="0"/>
              </a:rPr>
              <a:t>Учит  мудрая природа.</a:t>
            </a:r>
          </a:p>
          <a:p>
            <a:pPr algn="r">
              <a:buFont typeface="Arial" charset="0"/>
              <a:buNone/>
            </a:pPr>
            <a:r>
              <a:rPr lang="ru-RU" sz="1600" b="1" i="1" dirty="0">
                <a:solidFill>
                  <a:srgbClr val="7030A0"/>
                </a:solidFill>
                <a:latin typeface="+mj-lt"/>
                <a:cs typeface="BakerSignet HUN" pitchFamily="34" charset="0"/>
              </a:rPr>
              <a:t>Птицы учат пению,</a:t>
            </a:r>
          </a:p>
          <a:p>
            <a:pPr algn="r">
              <a:buFont typeface="Arial" charset="0"/>
              <a:buNone/>
            </a:pPr>
            <a:r>
              <a:rPr lang="ru-RU" sz="1600" b="1" i="1" dirty="0">
                <a:solidFill>
                  <a:srgbClr val="7030A0"/>
                </a:solidFill>
                <a:latin typeface="+mj-lt"/>
                <a:cs typeface="BakerSignet HUN" pitchFamily="34" charset="0"/>
              </a:rPr>
              <a:t>Паучок терпению.</a:t>
            </a:r>
          </a:p>
          <a:p>
            <a:pPr algn="r">
              <a:buFont typeface="Arial" charset="0"/>
              <a:buNone/>
            </a:pPr>
            <a:r>
              <a:rPr lang="ru-RU" sz="1600" b="1" i="1" dirty="0">
                <a:solidFill>
                  <a:srgbClr val="7030A0"/>
                </a:solidFill>
                <a:latin typeface="+mj-lt"/>
                <a:cs typeface="BakerSignet HUN" pitchFamily="34" charset="0"/>
              </a:rPr>
              <a:t>Пчёлы в поле и саду обучают нас труду.</a:t>
            </a:r>
          </a:p>
          <a:p>
            <a:pPr algn="r">
              <a:buFont typeface="Arial" charset="0"/>
              <a:buNone/>
            </a:pPr>
            <a:r>
              <a:rPr lang="ru-RU" sz="1600" b="1" i="1" dirty="0">
                <a:solidFill>
                  <a:srgbClr val="7030A0"/>
                </a:solidFill>
                <a:latin typeface="+mj-lt"/>
                <a:cs typeface="BakerSignet HUN" pitchFamily="34" charset="0"/>
              </a:rPr>
              <a:t>И к тому же в их труде всё  - по справедливости.</a:t>
            </a:r>
          </a:p>
          <a:p>
            <a:pPr algn="r">
              <a:buFont typeface="Arial" charset="0"/>
              <a:buNone/>
            </a:pPr>
            <a:r>
              <a:rPr lang="ru-RU" sz="1600" b="1" i="1" dirty="0">
                <a:solidFill>
                  <a:srgbClr val="7030A0"/>
                </a:solidFill>
                <a:latin typeface="+mj-lt"/>
                <a:cs typeface="BakerSignet HUN" pitchFamily="34" charset="0"/>
              </a:rPr>
              <a:t>Отражение в воде</a:t>
            </a:r>
          </a:p>
          <a:p>
            <a:pPr algn="r">
              <a:buFont typeface="Arial" charset="0"/>
              <a:buNone/>
            </a:pPr>
            <a:r>
              <a:rPr lang="ru-RU" sz="1600" b="1" i="1" dirty="0">
                <a:solidFill>
                  <a:srgbClr val="7030A0"/>
                </a:solidFill>
                <a:latin typeface="+mj-lt"/>
                <a:cs typeface="BakerSignet HUN" pitchFamily="34" charset="0"/>
              </a:rPr>
              <a:t>Учат нас правдивости,</a:t>
            </a:r>
          </a:p>
          <a:p>
            <a:pPr algn="r">
              <a:buFont typeface="Arial" charset="0"/>
              <a:buNone/>
            </a:pPr>
            <a:r>
              <a:rPr lang="ru-RU" sz="1600" b="1" i="1" dirty="0">
                <a:solidFill>
                  <a:srgbClr val="7030A0"/>
                </a:solidFill>
                <a:latin typeface="+mj-lt"/>
                <a:cs typeface="BakerSignet HUN" pitchFamily="34" charset="0"/>
              </a:rPr>
              <a:t>Учит снег нас чистоте, учит солнце доброте,</a:t>
            </a:r>
          </a:p>
          <a:p>
            <a:pPr algn="r">
              <a:buFont typeface="Arial" charset="0"/>
              <a:buNone/>
            </a:pPr>
            <a:r>
              <a:rPr lang="ru-RU" sz="1600" b="1" i="1" dirty="0">
                <a:solidFill>
                  <a:srgbClr val="7030A0"/>
                </a:solidFill>
                <a:latin typeface="+mj-lt"/>
                <a:cs typeface="BakerSignet HUN" pitchFamily="34" charset="0"/>
              </a:rPr>
              <a:t>И при всей огромности обучает скромности.</a:t>
            </a:r>
          </a:p>
          <a:p>
            <a:pPr algn="r">
              <a:buFont typeface="Arial" charset="0"/>
              <a:buNone/>
            </a:pPr>
            <a:r>
              <a:rPr lang="ru-RU" sz="1600" b="1" i="1" dirty="0">
                <a:solidFill>
                  <a:srgbClr val="7030A0"/>
                </a:solidFill>
                <a:latin typeface="+mj-lt"/>
                <a:cs typeface="BakerSignet HUN" pitchFamily="34" charset="0"/>
              </a:rPr>
              <a:t>У природы круглый год обучаться нужно.</a:t>
            </a:r>
          </a:p>
          <a:p>
            <a:pPr algn="r">
              <a:buFont typeface="Arial" charset="0"/>
              <a:buNone/>
            </a:pPr>
            <a:r>
              <a:rPr lang="ru-RU" sz="1600" b="1" i="1" dirty="0">
                <a:solidFill>
                  <a:srgbClr val="7030A0"/>
                </a:solidFill>
                <a:latin typeface="+mj-lt"/>
                <a:cs typeface="BakerSignet HUN" pitchFamily="34" charset="0"/>
              </a:rPr>
              <a:t>Нас деревья всех пород</a:t>
            </a:r>
          </a:p>
          <a:p>
            <a:pPr algn="r">
              <a:buFont typeface="Arial" charset="0"/>
              <a:buNone/>
            </a:pPr>
            <a:r>
              <a:rPr lang="ru-RU" sz="1600" b="1" i="1" dirty="0">
                <a:solidFill>
                  <a:srgbClr val="7030A0"/>
                </a:solidFill>
                <a:latin typeface="+mj-lt"/>
                <a:cs typeface="BakerSignet HUN" pitchFamily="34" charset="0"/>
              </a:rPr>
              <a:t>Весь большой лесной народ,</a:t>
            </a:r>
          </a:p>
          <a:p>
            <a:pPr algn="r">
              <a:buFont typeface="Arial" charset="0"/>
              <a:buNone/>
            </a:pPr>
            <a:r>
              <a:rPr lang="ru-RU" sz="1600" b="1" i="1" dirty="0">
                <a:solidFill>
                  <a:srgbClr val="7030A0"/>
                </a:solidFill>
                <a:latin typeface="+mj-lt"/>
                <a:cs typeface="BakerSignet HUN" pitchFamily="34" charset="0"/>
              </a:rPr>
              <a:t>Учат крепкой дружбе.</a:t>
            </a:r>
          </a:p>
          <a:p>
            <a:pPr algn="r">
              <a:buFont typeface="Arial" charset="0"/>
              <a:buNone/>
            </a:pPr>
            <a:r>
              <a:rPr lang="ru-RU" sz="1600" b="1" i="1" dirty="0">
                <a:solidFill>
                  <a:srgbClr val="7030A0"/>
                </a:solidFill>
                <a:latin typeface="+mj-lt"/>
              </a:rPr>
              <a:t>                            </a:t>
            </a:r>
            <a:r>
              <a:rPr lang="ru-RU" sz="1600" b="1" i="1" dirty="0">
                <a:solidFill>
                  <a:srgbClr val="7030A0"/>
                </a:solidFill>
                <a:latin typeface="+mj-lt"/>
                <a:cs typeface="BakerSignet HUN" pitchFamily="34" charset="0"/>
              </a:rPr>
              <a:t>М. Пришвин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4" name="Picture 2" descr="L:\Загрузки\Картинки\Экология\Картинки и анимации на прозр. фоне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339752" y="1923678"/>
            <a:ext cx="56166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  </a:t>
            </a: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    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Спасибо за внимание!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195263"/>
            <a:ext cx="8229600" cy="7921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rgbClr val="00B050"/>
                </a:solidFill>
                <a:cs typeface="BakerSignet HUN" pitchFamily="34" charset="0"/>
              </a:rPr>
              <a:t>Экология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800" dirty="0" smtClean="0">
                <a:solidFill>
                  <a:srgbClr val="7030A0"/>
                </a:solidFill>
              </a:rPr>
              <a:t>– </a:t>
            </a:r>
            <a:r>
              <a:rPr lang="ru-RU" sz="1800" b="1" dirty="0" smtClean="0">
                <a:solidFill>
                  <a:srgbClr val="7030A0"/>
                </a:solidFill>
                <a:cs typeface="BakerSignet HUN" pitchFamily="34" charset="0"/>
              </a:rPr>
              <a:t>это биологическая наука, изучающая взаимоотношения организмов со средой обитания и между собой.</a:t>
            </a:r>
            <a:endParaRPr lang="en-US" sz="1800" b="1" dirty="0" smtClean="0">
              <a:solidFill>
                <a:srgbClr val="7030A0"/>
              </a:solidFill>
              <a:cs typeface="BakerSignet HUN" pitchFamily="34" charset="0"/>
            </a:endParaRPr>
          </a:p>
        </p:txBody>
      </p:sp>
      <p:sp>
        <p:nvSpPr>
          <p:cNvPr id="4099" name="Содержимое 5"/>
          <p:cNvSpPr>
            <a:spLocks noGrp="1"/>
          </p:cNvSpPr>
          <p:nvPr>
            <p:ph idx="1"/>
          </p:nvPr>
        </p:nvSpPr>
        <p:spPr>
          <a:xfrm>
            <a:off x="457200" y="1058863"/>
            <a:ext cx="8229600" cy="10080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000" b="1" i="1" dirty="0" smtClean="0">
                <a:solidFill>
                  <a:srgbClr val="00B050"/>
                </a:solidFill>
                <a:latin typeface="+mj-lt"/>
                <a:cs typeface="BakerSignet HUN" pitchFamily="34" charset="0"/>
              </a:rPr>
              <a:t>Экологическое воспитание дошкольников </a:t>
            </a:r>
            <a:r>
              <a:rPr lang="ru-RU" sz="1800" dirty="0" smtClean="0">
                <a:solidFill>
                  <a:srgbClr val="7030A0"/>
                </a:solidFill>
                <a:latin typeface="+mj-lt"/>
              </a:rPr>
              <a:t>– </a:t>
            </a:r>
            <a:r>
              <a:rPr lang="ru-RU" sz="1800" b="1" dirty="0" smtClean="0">
                <a:solidFill>
                  <a:srgbClr val="7030A0"/>
                </a:solidFill>
                <a:latin typeface="+mj-lt"/>
                <a:cs typeface="BakerSignet HUN" pitchFamily="34" charset="0"/>
              </a:rPr>
              <a:t>это ознакомление детей с природой, в основу которого положен экологический подход, а педагогический процесс опирается на основополагающие идеи и понятия экологии.</a:t>
            </a:r>
          </a:p>
        </p:txBody>
      </p:sp>
      <p:pic>
        <p:nvPicPr>
          <p:cNvPr id="4100" name="Picture 4" descr="C:\Татьяна\Загрузки\Картинки\Экология\summer_composition_r_4-41_1458499301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2182764"/>
            <a:ext cx="4752751" cy="285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Татьяна\Загрузки\Картинки\Экология\Картинки и анимации на прозр. фоне\1512536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43300"/>
            <a:ext cx="885653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Titre 3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29600" cy="857250"/>
          </a:xfrm>
        </p:spPr>
        <p:txBody>
          <a:bodyPr/>
          <a:lstStyle/>
          <a:p>
            <a:pPr eaLnBrk="1" hangingPunct="1"/>
            <a:r>
              <a:rPr lang="ru-RU" sz="1800" b="1" dirty="0" smtClean="0">
                <a:solidFill>
                  <a:srgbClr val="00B050"/>
                </a:solidFill>
                <a:cs typeface="BakerSignet HUN" pitchFamily="34" charset="0"/>
              </a:rPr>
              <a:t>Цель: </a:t>
            </a:r>
            <a:r>
              <a:rPr lang="ru-RU" sz="1600" b="1" dirty="0" smtClean="0">
                <a:solidFill>
                  <a:srgbClr val="7030A0"/>
                </a:solidFill>
              </a:rPr>
              <a:t>формирование элементарных экологических представлений у детей дошкольного возраста посредством создания дидактических игр и пособий.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en-US" sz="1600" b="1" i="1" dirty="0" smtClean="0">
              <a:solidFill>
                <a:srgbClr val="7030A0"/>
              </a:solidFill>
              <a:cs typeface="BakerSignet HUN" pitchFamily="34" charset="0"/>
            </a:endParaRPr>
          </a:p>
        </p:txBody>
      </p:sp>
      <p:sp>
        <p:nvSpPr>
          <p:cNvPr id="5123" name="Espace réservé du contenu 4"/>
          <p:cNvSpPr>
            <a:spLocks noGrp="1"/>
          </p:cNvSpPr>
          <p:nvPr>
            <p:ph idx="1"/>
          </p:nvPr>
        </p:nvSpPr>
        <p:spPr>
          <a:xfrm>
            <a:off x="467544" y="987574"/>
            <a:ext cx="8229600" cy="352839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1600" b="1" dirty="0" smtClean="0">
                <a:solidFill>
                  <a:srgbClr val="00B050"/>
                </a:solidFill>
                <a:latin typeface="+mj-lt"/>
                <a:cs typeface="BakerSignet HUN" pitchFamily="34" charset="0"/>
              </a:rPr>
              <a:t>Задачи:</a:t>
            </a:r>
            <a:r>
              <a:rPr lang="ru-RU" sz="1600" dirty="0" smtClean="0">
                <a:solidFill>
                  <a:srgbClr val="00B050"/>
                </a:solidFill>
                <a:latin typeface="BakerSignet HUN" pitchFamily="34" charset="0"/>
                <a:cs typeface="BakerSignet HUN" pitchFamily="34" charset="0"/>
              </a:rPr>
              <a:t> </a:t>
            </a:r>
            <a:endParaRPr lang="ru-RU" sz="1400" b="1" dirty="0" smtClean="0">
              <a:solidFill>
                <a:srgbClr val="7030A0"/>
              </a:solidFill>
              <a:latin typeface="BakerSignet HUN" pitchFamily="34" charset="0"/>
              <a:cs typeface="BakerSignet HUN" pitchFamily="34" charset="0"/>
            </a:endParaRPr>
          </a:p>
          <a:p>
            <a:r>
              <a:rPr lang="ru-RU" sz="1800" b="1" dirty="0" smtClean="0">
                <a:solidFill>
                  <a:srgbClr val="7030A0"/>
                </a:solidFill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</a:rPr>
              <a:t>учить устанавливать причинно-следственные связи между живой и неживой природой;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формировать экологическую культуру через наблюдения, пальчиковые игры, эксперименты, беседы;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формировать навыки поисковой деятельности;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развивать у детей соответствующие содержанию знаний, познавательные и речевые умения;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закреплять и расширять знания детей о жизни растений, их средой произрастания, о животных, их средой обитания, о неживой природе, природоохранными мероприятиями.</a:t>
            </a:r>
          </a:p>
          <a:p>
            <a:pPr eaLnBrk="1" hangingPunct="1">
              <a:buFont typeface="Wingdings" pitchFamily="2" charset="2"/>
              <a:buChar char="v"/>
            </a:pPr>
            <a:endParaRPr lang="en-US" sz="1800" b="1" dirty="0" smtClean="0">
              <a:solidFill>
                <a:srgbClr val="00B050"/>
              </a:solidFill>
              <a:latin typeface="BakerSignet HUN" pitchFamily="34" charset="0"/>
              <a:cs typeface="BakerSignet HU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987824" y="339502"/>
            <a:ext cx="3744416" cy="36004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B050"/>
                </a:solidFill>
              </a:rPr>
              <a:t>Актуальность  работы</a:t>
            </a:r>
            <a:endParaRPr lang="en-US" sz="2400" b="1" dirty="0" smtClean="0">
              <a:solidFill>
                <a:srgbClr val="00B050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39552" y="771550"/>
            <a:ext cx="7992888" cy="288032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ru-RU" sz="2000" b="1" dirty="0" smtClean="0">
                <a:solidFill>
                  <a:srgbClr val="7030A0"/>
                </a:solidFill>
              </a:rPr>
              <a:t> В настоящее время в области экологии просматриваются новые тенденции и проблемы, свидетельствующие о необходимости выхода экологического воспитания на качественно новый уровень. Работая над темой самообразования «Формирование экологической культуры детей дошкольного возраста посредством приобщения их к природе» у меня появилась, идея создать серию экологических дидактических пособий: игры, экологические пальчиковые игры, игры - эксперименты, которые направлены на экологическое воспитание дошкольников.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000" b="1" dirty="0" smtClean="0">
              <a:solidFill>
                <a:srgbClr val="7030A0"/>
              </a:solidFill>
            </a:endParaRPr>
          </a:p>
        </p:txBody>
      </p:sp>
      <p:pic>
        <p:nvPicPr>
          <p:cNvPr id="6148" name="Picture 4" descr="L:\Загрузки\Картинки\Экология\Картинки и анимации на прозр. фоне\636384_html_m4047a4df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23478"/>
            <a:ext cx="1008112" cy="780027"/>
          </a:xfrm>
          <a:prstGeom prst="rect">
            <a:avLst/>
          </a:prstGeom>
          <a:noFill/>
        </p:spPr>
      </p:pic>
      <p:pic>
        <p:nvPicPr>
          <p:cNvPr id="6151" name="Picture 7" descr="L:\Загрузки\Картинки\Экология\Картинки и анимации на прозр. фоне\888685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3" y="3435846"/>
            <a:ext cx="8136904" cy="1147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ME3EKiA-A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3003798"/>
            <a:ext cx="1995686" cy="1995686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915816" y="206375"/>
            <a:ext cx="3528392" cy="49316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Экологические игры и пособия </a:t>
            </a:r>
            <a:endParaRPr lang="en-US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12" name="Рисунок 11" descr="0b1-mPcg6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30365">
            <a:off x="255809" y="343962"/>
            <a:ext cx="2267744" cy="1275606"/>
          </a:xfrm>
          <a:prstGeom prst="rect">
            <a:avLst/>
          </a:prstGeom>
        </p:spPr>
      </p:pic>
      <p:pic>
        <p:nvPicPr>
          <p:cNvPr id="13" name="Рисунок 12" descr="6H9ptpBMcr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14259">
            <a:off x="230107" y="1802508"/>
            <a:ext cx="2339752" cy="1316110"/>
          </a:xfrm>
          <a:prstGeom prst="rect">
            <a:avLst/>
          </a:prstGeom>
        </p:spPr>
      </p:pic>
      <p:pic>
        <p:nvPicPr>
          <p:cNvPr id="14" name="Рисунок 13" descr="7EC8BgGHcp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435846"/>
            <a:ext cx="2395758" cy="1347614"/>
          </a:xfrm>
          <a:prstGeom prst="rect">
            <a:avLst/>
          </a:prstGeom>
        </p:spPr>
      </p:pic>
      <p:pic>
        <p:nvPicPr>
          <p:cNvPr id="15" name="Рисунок 14" descr="8dVzmU8UYN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2643758"/>
            <a:ext cx="1296144" cy="2306154"/>
          </a:xfrm>
          <a:prstGeom prst="rect">
            <a:avLst/>
          </a:prstGeom>
        </p:spPr>
      </p:pic>
      <p:pic>
        <p:nvPicPr>
          <p:cNvPr id="16" name="Рисунок 15" descr="IvLv6eiCFx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47023">
            <a:off x="6381577" y="353119"/>
            <a:ext cx="2523771" cy="1419621"/>
          </a:xfrm>
          <a:prstGeom prst="rect">
            <a:avLst/>
          </a:prstGeom>
        </p:spPr>
      </p:pic>
      <p:pic>
        <p:nvPicPr>
          <p:cNvPr id="17" name="Рисунок 16" descr="CU4s9leEZy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600699">
            <a:off x="7053043" y="1380570"/>
            <a:ext cx="1378292" cy="2452315"/>
          </a:xfrm>
          <a:prstGeom prst="rect">
            <a:avLst/>
          </a:prstGeom>
        </p:spPr>
      </p:pic>
      <p:pic>
        <p:nvPicPr>
          <p:cNvPr id="18" name="Рисунок 17" descr="DXQohQ0nzE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03848" y="843558"/>
            <a:ext cx="2619782" cy="1473628"/>
          </a:xfrm>
          <a:prstGeom prst="rect">
            <a:avLst/>
          </a:prstGeom>
        </p:spPr>
      </p:pic>
      <p:pic>
        <p:nvPicPr>
          <p:cNvPr id="19" name="Рисунок 18" descr="EcMBkHjyQps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39952" y="2499742"/>
            <a:ext cx="2267744" cy="1275606"/>
          </a:xfrm>
          <a:prstGeom prst="rect">
            <a:avLst/>
          </a:prstGeom>
        </p:spPr>
      </p:pic>
      <p:pic>
        <p:nvPicPr>
          <p:cNvPr id="21" name="Рисунок 20" descr="Pgqk4zzmhhY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27984" y="3867894"/>
            <a:ext cx="2011716" cy="1131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411760" y="123479"/>
            <a:ext cx="4392488" cy="504056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70C0"/>
                </a:solidFill>
              </a:rPr>
              <a:t>Дидактическая игра</a:t>
            </a:r>
            <a:r>
              <a:rPr lang="ru-RU" sz="2000" b="1" i="1" dirty="0" smtClean="0">
                <a:solidFill>
                  <a:srgbClr val="0070C0"/>
                </a:solidFill>
              </a:rPr>
              <a:t> 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b="1" i="1" dirty="0" smtClean="0">
                <a:solidFill>
                  <a:srgbClr val="0070C0"/>
                </a:solidFill>
              </a:rPr>
              <a:t>«Зимующие и перелетные птицы»</a:t>
            </a:r>
            <a:endParaRPr lang="en-US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403648" y="771550"/>
            <a:ext cx="6840760" cy="1152128"/>
          </a:xfrm>
        </p:spPr>
        <p:txBody>
          <a:bodyPr rtlCol="0">
            <a:normAutofit fontScale="25000" lnSpcReduction="20000"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ru-RU" sz="6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Цель:</a:t>
            </a:r>
            <a:r>
              <a:rPr lang="ru-RU" sz="64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6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развивать умение классифицировать птиц на зимующих и перелетных; развивать речевое внимание, наблюдательность, фонематический слух, умение делать выводы. </a:t>
            </a:r>
            <a:endParaRPr lang="ru-RU" sz="5600" dirty="0" smtClean="0">
              <a:ea typeface="Calibri"/>
              <a:cs typeface="Times New Roman"/>
            </a:endParaRP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endParaRPr lang="en-US" sz="6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Рисунок 9" descr="IMG_54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1851670"/>
            <a:ext cx="4176464" cy="2784309"/>
          </a:xfrm>
          <a:prstGeom prst="rect">
            <a:avLst/>
          </a:prstGeom>
        </p:spPr>
      </p:pic>
      <p:pic>
        <p:nvPicPr>
          <p:cNvPr id="11" name="Рисунок 10" descr="IMG_54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851670"/>
            <a:ext cx="4176464" cy="2784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547664" y="0"/>
            <a:ext cx="6264696" cy="1368152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smtClean="0"/>
              <a:t>Экологическая пальчиковая игра-сказка </a:t>
            </a:r>
            <a:br>
              <a:rPr lang="ru-RU" sz="1800" dirty="0" smtClean="0"/>
            </a:br>
            <a:r>
              <a:rPr lang="ru-RU" sz="1800" b="1" dirty="0" smtClean="0"/>
              <a:t>«Погодные явления в гостях у ребят»</a:t>
            </a:r>
            <a:endParaRPr lang="en-US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691680" y="1059582"/>
            <a:ext cx="6336704" cy="720080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buNone/>
              <a:defRPr/>
            </a:pP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Цель </a:t>
            </a:r>
            <a:r>
              <a:rPr lang="ru-RU" sz="1800" b="1" dirty="0" smtClean="0">
                <a:solidFill>
                  <a:srgbClr val="7030A0"/>
                </a:solidFill>
              </a:rPr>
              <a:t>- формировать у детей знания о погодных явлениях: снег, дождь, солнце, ветер.</a:t>
            </a:r>
            <a:endParaRPr lang="en-US" sz="1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6" name="Рисунок 5" descr="IMG_54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499742"/>
            <a:ext cx="2993528" cy="1995685"/>
          </a:xfrm>
          <a:prstGeom prst="rect">
            <a:avLst/>
          </a:prstGeom>
        </p:spPr>
      </p:pic>
      <p:pic>
        <p:nvPicPr>
          <p:cNvPr id="7" name="Рисунок 6" descr="IMG_54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2499742"/>
            <a:ext cx="2993529" cy="1995686"/>
          </a:xfrm>
          <a:prstGeom prst="rect">
            <a:avLst/>
          </a:prstGeom>
        </p:spPr>
      </p:pic>
      <p:pic>
        <p:nvPicPr>
          <p:cNvPr id="1026" name="Picture 2" descr="G:\Ярмарка пед.идей 2018\DXQohQ0nzE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923678"/>
            <a:ext cx="2741270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27584" y="267494"/>
            <a:ext cx="7859216" cy="57606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Дидактическая игра «Покорми животного» </a:t>
            </a:r>
            <a:br>
              <a:rPr lang="ru-RU" sz="27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563638"/>
            <a:ext cx="8229600" cy="30305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3" name="Picture 3" descr="L:\Загрузки\Картинки\Экология\Картинки и анимации на прозр. фоне\птицы_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4155926"/>
            <a:ext cx="1906094" cy="864096"/>
          </a:xfrm>
          <a:prstGeom prst="rect">
            <a:avLst/>
          </a:prstGeom>
          <a:noFill/>
        </p:spPr>
      </p:pic>
      <p:pic>
        <p:nvPicPr>
          <p:cNvPr id="8" name="Picture 4" descr="L:\Загрузки\Картинки\Экология\Картинки и анимации на прозр. фоне\птицы_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224334"/>
            <a:ext cx="1872208" cy="795688"/>
          </a:xfrm>
          <a:prstGeom prst="rect">
            <a:avLst/>
          </a:prstGeom>
          <a:noFill/>
        </p:spPr>
      </p:pic>
      <p:pic>
        <p:nvPicPr>
          <p:cNvPr id="9" name="Picture 5" descr="L:\Загрузки\Картинки\Экология\Картинки и анимации на прозр. фоне\птицы_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483518"/>
            <a:ext cx="864096" cy="504056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95536" y="915566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познакомить, чем питаются некоторые виды животных, развивать внимание, память, логическое мышление, мелкую моторику рук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IMG_54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1635646"/>
            <a:ext cx="4896544" cy="3264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6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164</Template>
  <TotalTime>653</TotalTime>
  <Words>482</Words>
  <Application>Microsoft Office PowerPoint</Application>
  <PresentationFormat>Экран (16:9)</PresentationFormat>
  <Paragraphs>71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164</vt:lpstr>
      <vt:lpstr>Муниципальное автономное учреждение дошкольного образования «Сорокинский центр развития ребёнка-детский сад№1» Муниципальный конкурс «Ярмарка педагогических идей-2018»                        </vt:lpstr>
      <vt:lpstr>«Охранять природу – значит охранять Родину!»</vt:lpstr>
      <vt:lpstr> Экология – это биологическая наука, изучающая взаимоотношения организмов со средой обитания и между собой.</vt:lpstr>
      <vt:lpstr>Цель: формирование элементарных экологических представлений у детей дошкольного возраста посредством создания дидактических игр и пособий. </vt:lpstr>
      <vt:lpstr>Актуальность  работы</vt:lpstr>
      <vt:lpstr>Экологические игры и пособия </vt:lpstr>
      <vt:lpstr>Дидактическая игра  «Зимующие и перелетные птицы»</vt:lpstr>
      <vt:lpstr> Экологическая пальчиковая игра-сказка  «Погодные явления в гостях у ребят»</vt:lpstr>
      <vt:lpstr> Дидактическая игра «Покорми животного»  </vt:lpstr>
      <vt:lpstr> Дидактическая игра «Знаток природы»</vt:lpstr>
      <vt:lpstr>Экологический лепбук  «Я познаю мир»</vt:lpstr>
      <vt:lpstr>Пособие – панно для экспериментирования   «Круговорот воды в природе»</vt:lpstr>
      <vt:lpstr>Слайд 13</vt:lpstr>
      <vt:lpstr>Экологическое дерево «Времена года» </vt:lpstr>
      <vt:lpstr>Дидактическое пособие — макеты по экологии «Подводный мир морей и океанов», «Аквариум и его обитатели», «Обитатели рек»</vt:lpstr>
      <vt:lpstr>Экологическая игра – энциклопедия «В гости к зайчонку»</vt:lpstr>
      <vt:lpstr>Слайд 17</vt:lpstr>
      <vt:lpstr>После введения в свою работу экологических дидактических игр и пособий дети научились:</vt:lpstr>
      <vt:lpstr>Слайд 19</vt:lpstr>
      <vt:lpstr>Слайд 20</vt:lpstr>
    </vt:vector>
  </TitlesOfParts>
  <Company>Twoja nazwa firmy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ppsworld.ru</dc:creator>
  <cp:lastModifiedBy>Lenovo</cp:lastModifiedBy>
  <cp:revision>79</cp:revision>
  <dcterms:created xsi:type="dcterms:W3CDTF">2013-05-07T09:54:37Z</dcterms:created>
  <dcterms:modified xsi:type="dcterms:W3CDTF">2018-06-28T02:47:18Z</dcterms:modified>
</cp:coreProperties>
</file>