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8" r:id="rId6"/>
    <p:sldId id="27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80" r:id="rId21"/>
    <p:sldId id="261" r:id="rId22"/>
    <p:sldId id="260" r:id="rId23"/>
    <p:sldId id="274" r:id="rId24"/>
    <p:sldId id="276" r:id="rId25"/>
    <p:sldId id="281" r:id="rId26"/>
    <p:sldId id="277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2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60648"/>
            <a:ext cx="9741768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МАУ ДО «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Сорокинский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центр развития ребенка  – детский сад №1»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900" b="1" dirty="0" smtClean="0">
                <a:solidFill>
                  <a:schemeClr val="accent2"/>
                </a:solidFill>
              </a:rPr>
              <a:t>«Особое внимание к проблеме речевого развития у детей среднего дошкольного возраста и детей ОВЗ»      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294967295"/>
          </p:nvPr>
        </p:nvSpPr>
        <p:spPr>
          <a:xfrm>
            <a:off x="1371600" y="5157192"/>
            <a:ext cx="7772400" cy="1008608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7030A0"/>
                </a:solidFill>
              </a:rPr>
              <a:t>Подготовила: воспитатель </a:t>
            </a:r>
            <a:r>
              <a:rPr lang="ru-RU" b="1" dirty="0" err="1" smtClean="0">
                <a:solidFill>
                  <a:srgbClr val="7030A0"/>
                </a:solidFill>
              </a:rPr>
              <a:t>Эльзенбах</a:t>
            </a:r>
            <a:r>
              <a:rPr lang="ru-RU" b="1" dirty="0" smtClean="0">
                <a:solidFill>
                  <a:srgbClr val="7030A0"/>
                </a:solidFill>
              </a:rPr>
              <a:t> Я.В.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0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-612576" y="1772816"/>
            <a:ext cx="4652764" cy="855786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Художественно-эстетическое развитие.  Лепка «Мебель для куклы»</a:t>
            </a:r>
            <a:endParaRPr lang="ru-RU" dirty="0"/>
          </a:p>
        </p:txBody>
      </p:sp>
      <p:pic>
        <p:nvPicPr>
          <p:cNvPr id="9" name="Содержимое 8" descr="DSC_00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-593884" y="3014731"/>
            <a:ext cx="5091272" cy="2862541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16016" y="1844824"/>
            <a:ext cx="4896544" cy="78377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Художественно-эстетическое развитие. Аппликация «Пожарная лестница» </a:t>
            </a:r>
            <a:endParaRPr lang="ru-RU" dirty="0"/>
          </a:p>
        </p:txBody>
      </p:sp>
      <p:pic>
        <p:nvPicPr>
          <p:cNvPr id="12" name="Содержимое 11" descr="DSC_0209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3014285"/>
            <a:ext cx="5092065" cy="28629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Пальчиковая гимнастика «Пианино»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DSC_016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412776"/>
            <a:ext cx="8930252" cy="50209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SC_0176 (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4995796">
            <a:off x="-655176" y="3136452"/>
            <a:ext cx="4040188" cy="2271575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2483768" y="2924944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Пальчиковая гимнастика «Братец пальчик»</a:t>
            </a:r>
            <a:endParaRPr lang="ru-RU" dirty="0"/>
          </a:p>
        </p:txBody>
      </p:sp>
      <p:pic>
        <p:nvPicPr>
          <p:cNvPr id="9" name="Содержимое 8" descr="DSC_0175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 rot="6007351">
            <a:off x="5649386" y="3257758"/>
            <a:ext cx="4041775" cy="22724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SC_002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828600" y="3212976"/>
            <a:ext cx="4939208" cy="3312368"/>
          </a:xfrm>
        </p:spPr>
      </p:pic>
      <p:pic>
        <p:nvPicPr>
          <p:cNvPr id="12" name="Содержимое 11" descr="DSC_0209 (2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355976" y="1916832"/>
            <a:ext cx="5108376" cy="32214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SC_01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7096" y="1600200"/>
            <a:ext cx="804980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DSC_027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-756592" y="2852936"/>
            <a:ext cx="5325988" cy="3438605"/>
          </a:xfrm>
        </p:spPr>
      </p:pic>
      <p:pic>
        <p:nvPicPr>
          <p:cNvPr id="12" name="Содержимое 11" descr="DSC_0143 (2)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50184" y="2060848"/>
            <a:ext cx="5250965" cy="29523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DSC_027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727840"/>
            <a:ext cx="4038600" cy="2270682"/>
          </a:xfrm>
        </p:spPr>
      </p:pic>
      <p:pic>
        <p:nvPicPr>
          <p:cNvPr id="9" name="Содержимое 8" descr="DSC_028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727840"/>
            <a:ext cx="4038600" cy="22706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дыхательная гимнастика «Насос»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DSC_02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7096" y="1600200"/>
            <a:ext cx="804980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SC_04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7096" y="1600200"/>
            <a:ext cx="804980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сюжетно-ролевая игра «На приеме у врача»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wwHPOolpR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484784"/>
            <a:ext cx="9396536" cy="4946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0200"/>
            <a:ext cx="8867328" cy="4525963"/>
          </a:xfrm>
        </p:spPr>
        <p:txBody>
          <a:bodyPr/>
          <a:lstStyle/>
          <a:p>
            <a:pPr algn="r">
              <a:buNone/>
            </a:pPr>
            <a:r>
              <a:rPr lang="ru-RU" i="1" dirty="0" smtClean="0"/>
              <a:t>Прекрасная речь, когда она как ручеёк</a:t>
            </a:r>
            <a:br>
              <a:rPr lang="ru-RU" i="1" dirty="0" smtClean="0"/>
            </a:br>
            <a:r>
              <a:rPr lang="ru-RU" i="1" dirty="0" smtClean="0"/>
              <a:t>Бежит среди камней чиста, неторопливы.</a:t>
            </a:r>
            <a:br>
              <a:rPr lang="ru-RU" i="1" dirty="0" smtClean="0"/>
            </a:br>
            <a:r>
              <a:rPr lang="ru-RU" i="1" dirty="0" smtClean="0"/>
              <a:t>И ты готов внимать её поток</a:t>
            </a:r>
            <a:br>
              <a:rPr lang="ru-RU" i="1" dirty="0" smtClean="0"/>
            </a:br>
            <a:r>
              <a:rPr lang="ru-RU" i="1" dirty="0" smtClean="0"/>
              <a:t>И восклицать: О! Как же ты красива!</a:t>
            </a:r>
            <a:br>
              <a:rPr lang="ru-RU" i="1" dirty="0" smtClean="0"/>
            </a:br>
            <a:r>
              <a:rPr lang="ru-RU" i="1" dirty="0" smtClean="0"/>
              <a:t>Е.Щукина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1628800"/>
            <a:ext cx="4040188" cy="6397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Сюжетно-ролевая игра </a:t>
            </a:r>
          </a:p>
          <a:p>
            <a:pPr algn="ctr"/>
            <a:r>
              <a:rPr lang="ru-RU" dirty="0" smtClean="0"/>
              <a:t>«Я пожарный»</a:t>
            </a:r>
            <a:endParaRPr lang="ru-RU" dirty="0"/>
          </a:p>
        </p:txBody>
      </p:sp>
      <p:pic>
        <p:nvPicPr>
          <p:cNvPr id="11" name="Содержимое 10" descr="DSC_02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-828600" y="2636912"/>
            <a:ext cx="5325988" cy="3366597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508104" y="1844824"/>
            <a:ext cx="4041775" cy="6397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Сюжетно-ролевая игра </a:t>
            </a:r>
          </a:p>
          <a:p>
            <a:pPr algn="ctr"/>
            <a:r>
              <a:rPr lang="ru-RU" dirty="0" smtClean="0"/>
              <a:t>«На дороге»</a:t>
            </a:r>
            <a:endParaRPr lang="ru-RU" dirty="0"/>
          </a:p>
        </p:txBody>
      </p:sp>
      <p:pic>
        <p:nvPicPr>
          <p:cNvPr id="12" name="Содержимое 11" descr="DSC_1914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3014285"/>
            <a:ext cx="5183559" cy="32950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Развитие мелкой моторики</a:t>
            </a:r>
            <a:endParaRPr lang="ru-RU" dirty="0"/>
          </a:p>
        </p:txBody>
      </p:sp>
      <p:pic>
        <p:nvPicPr>
          <p:cNvPr id="17" name="Содержимое 16" descr="154334409786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-592489" y="3014216"/>
            <a:ext cx="5089877" cy="2863056"/>
          </a:xfrm>
        </p:spPr>
      </p:pic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Игра «Придумай  узор»</a:t>
            </a:r>
            <a:endParaRPr lang="ru-RU" dirty="0"/>
          </a:p>
        </p:txBody>
      </p:sp>
      <p:pic>
        <p:nvPicPr>
          <p:cNvPr id="18" name="Содержимое 17" descr="1543667233960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3013770"/>
            <a:ext cx="5090671" cy="28635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Фасовка круп</a:t>
            </a:r>
            <a:endParaRPr lang="ru-RU" dirty="0"/>
          </a:p>
        </p:txBody>
      </p:sp>
      <p:pic>
        <p:nvPicPr>
          <p:cNvPr id="9" name="Содержимое 8" descr="8SZp-8Nt2Yg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-756592" y="2708920"/>
            <a:ext cx="5127691" cy="3456384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Составление картин из счетных палочек</a:t>
            </a:r>
            <a:endParaRPr lang="ru-RU" dirty="0"/>
          </a:p>
        </p:txBody>
      </p:sp>
      <p:pic>
        <p:nvPicPr>
          <p:cNvPr id="12" name="Содержимое 11" descr="464rUSZxJ1E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499992" y="2708920"/>
            <a:ext cx="4871306" cy="34563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Пальчиковый лабиринт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Артикуляционная гимнастика.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DSC_062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190772">
            <a:off x="-560282" y="2656626"/>
            <a:ext cx="4695892" cy="2640241"/>
          </a:xfrm>
        </p:spPr>
      </p:pic>
      <p:pic>
        <p:nvPicPr>
          <p:cNvPr id="9" name="Содержимое 8" descr="DSC_062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380953">
            <a:off x="4211960" y="2276872"/>
            <a:ext cx="5345387" cy="30054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03848" y="1628800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Дидактическая игра </a:t>
            </a:r>
          </a:p>
          <a:p>
            <a:pPr algn="ctr"/>
            <a:r>
              <a:rPr lang="ru-RU" dirty="0" smtClean="0"/>
              <a:t>«Посади цветы» </a:t>
            </a:r>
            <a:endParaRPr lang="ru-RU" dirty="0"/>
          </a:p>
        </p:txBody>
      </p:sp>
      <p:pic>
        <p:nvPicPr>
          <p:cNvPr id="11" name="Содержимое 10" descr="DSC_06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051402">
            <a:off x="-363826" y="3169092"/>
            <a:ext cx="4208609" cy="2897512"/>
          </a:xfrm>
        </p:spPr>
      </p:pic>
      <p:pic>
        <p:nvPicPr>
          <p:cNvPr id="12" name="Содержимое 11" descr="DSC_0637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139952" y="2924944"/>
            <a:ext cx="5348209" cy="30070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SC_06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59301" y="3161179"/>
            <a:ext cx="4040188" cy="2271575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2339752" y="1340768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Дидактическая речевая игра «Звуковые улитки» </a:t>
            </a:r>
            <a:endParaRPr lang="ru-RU" dirty="0"/>
          </a:p>
        </p:txBody>
      </p:sp>
      <p:pic>
        <p:nvPicPr>
          <p:cNvPr id="11" name="Содержимое 10" descr="DSC_0642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4645025" y="3014285"/>
            <a:ext cx="4041775" cy="22724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1691680" y="1340768"/>
            <a:ext cx="4689847" cy="93610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Мастер – класс. Изготовление пособия для дыхательной гимнастики в семье «Дракончик»</a:t>
            </a:r>
            <a:endParaRPr lang="ru-RU" dirty="0"/>
          </a:p>
        </p:txBody>
      </p:sp>
      <p:pic>
        <p:nvPicPr>
          <p:cNvPr id="14" name="Содержимое 13" descr="DSC_047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-684584" y="2924944"/>
            <a:ext cx="5224460" cy="2937426"/>
          </a:xfrm>
        </p:spPr>
      </p:pic>
      <p:pic>
        <p:nvPicPr>
          <p:cNvPr id="15" name="Содержимое 14" descr="DSC_0476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2348881"/>
            <a:ext cx="5225254" cy="29378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67544" y="1700808"/>
            <a:ext cx="8496944" cy="1431032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Главные задачи развития речи: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Воспитание звуковой культуры речи;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Словарная работа;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Формирование грамматического строя речи, ее связности при построении развернутого высказывания.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Главное направление развития речи на пятом году жизни – это освоении связной монологической речи.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Характеристики речевого развития детей: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939336" cy="452596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Словарь ребенка обогащается именами прилагательными и глаголами;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могут определять назначение предмета, функциональные признаки;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Они начинают подбирать слова с противоположным значением, сравнивают предметы и явления, употребляют обобщающие слова;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Увеличивается речевая активность ребенка;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Речь становится более связной и последовательной.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Нарушения речи детей на пятом году жизни: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ru-RU" dirty="0" smtClean="0"/>
              <a:t>1. Не правильное произношение шипящих звуков;</a:t>
            </a:r>
          </a:p>
          <a:p>
            <a:r>
              <a:rPr lang="ru-RU" dirty="0" smtClean="0"/>
              <a:t>2. Не правильное произношение сонорных звуков;</a:t>
            </a:r>
          </a:p>
          <a:p>
            <a:r>
              <a:rPr lang="ru-RU" dirty="0" smtClean="0"/>
              <a:t>3. Недостаточно развита интонационная выразительность;</a:t>
            </a:r>
          </a:p>
          <a:p>
            <a:r>
              <a:rPr lang="ru-RU" dirty="0" smtClean="0"/>
              <a:t>4. Не умение строить описание и повествование.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Нарушения в речи детей с ограниченными возможностями здоровья: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-180528" y="1600200"/>
            <a:ext cx="9937104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1. Пассивный словарь превышает активный;</a:t>
            </a:r>
          </a:p>
          <a:p>
            <a:r>
              <a:rPr lang="ru-RU" dirty="0" smtClean="0"/>
              <a:t>2. Активный словарь ниже нормы (менее 10 слов);</a:t>
            </a:r>
          </a:p>
          <a:p>
            <a:r>
              <a:rPr lang="ru-RU" dirty="0" smtClean="0"/>
              <a:t>3. Не понимание обращенной речи (указаний);</a:t>
            </a:r>
          </a:p>
          <a:p>
            <a:r>
              <a:rPr lang="ru-RU" dirty="0" smtClean="0"/>
              <a:t>4. Звукопроизношение – отсутствует;</a:t>
            </a:r>
          </a:p>
          <a:p>
            <a:r>
              <a:rPr lang="ru-RU" dirty="0" smtClean="0"/>
              <a:t>5. Грамматический строй речи – не развит;</a:t>
            </a:r>
          </a:p>
          <a:p>
            <a:r>
              <a:rPr lang="ru-RU" dirty="0" smtClean="0"/>
              <a:t>4. Фонематическое восприятие – не развито;  </a:t>
            </a:r>
          </a:p>
          <a:p>
            <a:r>
              <a:rPr lang="ru-RU" dirty="0" smtClean="0"/>
              <a:t>5. Связная речь – отсутствует;</a:t>
            </a:r>
          </a:p>
          <a:p>
            <a:r>
              <a:rPr lang="ru-RU" dirty="0" smtClean="0"/>
              <a:t>6. Словарный запас – не развит. 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 «Разноцветные бусы»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SC_0002_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600200"/>
            <a:ext cx="9144000" cy="51411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1535113"/>
            <a:ext cx="4497388" cy="63976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Театрализованное представление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1900" dirty="0" smtClean="0"/>
              <a:t>                     Сказка «Теремок»</a:t>
            </a:r>
            <a:endParaRPr lang="ru-RU" sz="1900" dirty="0"/>
          </a:p>
        </p:txBody>
      </p:sp>
      <p:pic>
        <p:nvPicPr>
          <p:cNvPr id="12" name="Содержимое 11" descr="DSC_0005_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708920"/>
            <a:ext cx="4572000" cy="3604032"/>
          </a:xfrm>
        </p:spPr>
      </p:pic>
      <p:pic>
        <p:nvPicPr>
          <p:cNvPr id="14" name="Содержимое 13" descr="DSC_0010_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-593883" y="2708921"/>
            <a:ext cx="5091271" cy="3600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РЕЧЬ\s12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42875"/>
            <a:ext cx="11430000" cy="71437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материал: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Кукольный театр «Колобок»</a:t>
            </a:r>
            <a:endParaRPr lang="ru-RU" dirty="0"/>
          </a:p>
        </p:txBody>
      </p:sp>
      <p:pic>
        <p:nvPicPr>
          <p:cNvPr id="9" name="Содержимое 8" descr="DSC_0011_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-972616" y="2492896"/>
            <a:ext cx="5122893" cy="3528392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Пальчиковый театр «Репка»</a:t>
            </a:r>
            <a:endParaRPr lang="ru-RU" dirty="0"/>
          </a:p>
        </p:txBody>
      </p:sp>
      <p:pic>
        <p:nvPicPr>
          <p:cNvPr id="12" name="Содержимое 11" descr="yFCfzg5cLWM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499992" y="2492896"/>
            <a:ext cx="5111551" cy="35283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371</Words>
  <Application>Microsoft Office PowerPoint</Application>
  <PresentationFormat>Экран (4:3)</PresentationFormat>
  <Paragraphs>68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      МАУ ДО « Сорокинский центр развития ребенка  – детский сад №1»   «Особое внимание к проблеме речевого развития у детей среднего дошкольного возраста и детей ОВЗ»          </vt:lpstr>
      <vt:lpstr>Слайд 2</vt:lpstr>
      <vt:lpstr>Главные задачи развития речи: </vt:lpstr>
      <vt:lpstr> Характеристики речевого развития детей: </vt:lpstr>
      <vt:lpstr>Нарушения речи детей на пятом году жизни:</vt:lpstr>
      <vt:lpstr>Нарушения в речи детей с ограниченными возможностями здоровья:</vt:lpstr>
      <vt:lpstr>Практический материал: Игра «Разноцветные бусы»</vt:lpstr>
      <vt:lpstr>Практический материал:</vt:lpstr>
      <vt:lpstr>Практический материал:</vt:lpstr>
      <vt:lpstr>Практический материал:</vt:lpstr>
      <vt:lpstr>Практический материал: Пальчиковая гимнастика «Пианино»</vt:lpstr>
      <vt:lpstr>Практический материал:</vt:lpstr>
      <vt:lpstr>Практический материал:</vt:lpstr>
      <vt:lpstr>Практический материал:</vt:lpstr>
      <vt:lpstr>Практический материал:</vt:lpstr>
      <vt:lpstr>Практический материал:</vt:lpstr>
      <vt:lpstr>Практический материал: дыхательная гимнастика «Насос» </vt:lpstr>
      <vt:lpstr>Практический материал:</vt:lpstr>
      <vt:lpstr>Практический материал: сюжетно-ролевая игра «На приеме у врача»</vt:lpstr>
      <vt:lpstr>Практический материал:</vt:lpstr>
      <vt:lpstr>Практический материал:</vt:lpstr>
      <vt:lpstr>Практический материал:</vt:lpstr>
      <vt:lpstr>Пальчиковый лабиринт. Артикуляционная гимнастика.  </vt:lpstr>
      <vt:lpstr>Практический материал:</vt:lpstr>
      <vt:lpstr>Практический материал:</vt:lpstr>
      <vt:lpstr>Практический материал: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МАУ ДО « Сорокинский центр развития ребенка  – детский сад №1»   «Особое внимание к проблеме речевого развития у детей среднего дошкольного возраста и детей ОВЗ»          </dc:title>
  <dc:creator>Lenovo</dc:creator>
  <cp:lastModifiedBy>User</cp:lastModifiedBy>
  <cp:revision>25</cp:revision>
  <dcterms:created xsi:type="dcterms:W3CDTF">2019-04-27T20:14:28Z</dcterms:created>
  <dcterms:modified xsi:type="dcterms:W3CDTF">2019-05-29T07:53:28Z</dcterms:modified>
</cp:coreProperties>
</file>